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532" r:id="rId2"/>
    <p:sldId id="271" r:id="rId3"/>
    <p:sldId id="645" r:id="rId4"/>
    <p:sldId id="647" r:id="rId5"/>
    <p:sldId id="648" r:id="rId6"/>
    <p:sldId id="649" r:id="rId7"/>
    <p:sldId id="650" r:id="rId8"/>
    <p:sldId id="651" r:id="rId9"/>
    <p:sldId id="653" r:id="rId10"/>
    <p:sldId id="654" r:id="rId11"/>
    <p:sldId id="655" r:id="rId12"/>
    <p:sldId id="656" r:id="rId13"/>
    <p:sldId id="657" r:id="rId14"/>
    <p:sldId id="658" r:id="rId15"/>
    <p:sldId id="659" r:id="rId16"/>
    <p:sldId id="660" r:id="rId17"/>
    <p:sldId id="661" r:id="rId18"/>
    <p:sldId id="662" r:id="rId19"/>
    <p:sldId id="663" r:id="rId20"/>
    <p:sldId id="664" r:id="rId21"/>
    <p:sldId id="665" r:id="rId22"/>
    <p:sldId id="666" r:id="rId23"/>
    <p:sldId id="667" r:id="rId24"/>
    <p:sldId id="668" r:id="rId25"/>
    <p:sldId id="669" r:id="rId26"/>
    <p:sldId id="670" r:id="rId27"/>
    <p:sldId id="671" r:id="rId28"/>
    <p:sldId id="672" r:id="rId29"/>
    <p:sldId id="673" r:id="rId30"/>
    <p:sldId id="674"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912">
          <p15:clr>
            <a:srgbClr val="A4A3A4"/>
          </p15:clr>
        </p15:guide>
        <p15:guide id="3"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38" autoAdjust="0"/>
    <p:restoredTop sz="94671" autoAdjust="0"/>
  </p:normalViewPr>
  <p:slideViewPr>
    <p:cSldViewPr>
      <p:cViewPr varScale="1">
        <p:scale>
          <a:sx n="108" d="100"/>
          <a:sy n="108" d="100"/>
        </p:scale>
        <p:origin x="684" y="150"/>
      </p:cViewPr>
      <p:guideLst>
        <p:guide orient="horz"/>
        <p:guide orient="horz" pos="912"/>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6" d="100"/>
          <a:sy n="76" d="100"/>
        </p:scale>
        <p:origin x="-340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A8E5BE45-7824-4CA5-8E57-AE5476AFE6D8}" type="datetimeFigureOut">
              <a:rPr lang="en-US" smtClean="0"/>
              <a:pPr/>
              <a:t>8/25/2020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DE93A67E-141C-4AD6-B9FC-858F8ADBEC35}" type="slidenum">
              <a:rPr lang="en-US" smtClean="0"/>
              <a:pPr/>
              <a:t>‹#›</a:t>
            </a:fld>
            <a:endParaRPr lang="en-US"/>
          </a:p>
        </p:txBody>
      </p:sp>
    </p:spTree>
    <p:extLst>
      <p:ext uri="{BB962C8B-B14F-4D97-AF65-F5344CB8AC3E}">
        <p14:creationId xmlns:p14="http://schemas.microsoft.com/office/powerpoint/2010/main" val="2159192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AFF1D976-FE2D-4444-9788-E32A341ECBC7}" type="datetimeFigureOut">
              <a:rPr lang="en-US" smtClean="0"/>
              <a:pPr/>
              <a:t>8/25/2020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BAEA04CA-59BA-4C41-B570-70ED2949EEF5}" type="slidenum">
              <a:rPr lang="en-US" smtClean="0"/>
              <a:pPr/>
              <a:t>‹#›</a:t>
            </a:fld>
            <a:endParaRPr lang="en-US"/>
          </a:p>
        </p:txBody>
      </p:sp>
    </p:spTree>
    <p:extLst>
      <p:ext uri="{BB962C8B-B14F-4D97-AF65-F5344CB8AC3E}">
        <p14:creationId xmlns:p14="http://schemas.microsoft.com/office/powerpoint/2010/main" val="435776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endParaRPr lang="en-US"/>
          </a:p>
        </p:txBody>
      </p:sp>
      <p:sp>
        <p:nvSpPr>
          <p:cNvPr id="202756" name="Slide Number Placeholder 3"/>
          <p:cNvSpPr>
            <a:spLocks noGrp="1"/>
          </p:cNvSpPr>
          <p:nvPr>
            <p:ph type="sldNum" sz="quarter" idx="5"/>
          </p:nvPr>
        </p:nvSpPr>
        <p:spPr>
          <a:noFill/>
        </p:spPr>
        <p:txBody>
          <a:bodyPr/>
          <a:lstStyle/>
          <a:p>
            <a:pPr defTabSz="927006"/>
            <a:fld id="{5EE6854E-3A41-4AE6-8666-A5CDAB78B219}" type="slidenum">
              <a:rPr lang="en-US" smtClean="0"/>
              <a:pPr defTabSz="927006"/>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a:p>
        </p:txBody>
      </p:sp>
      <p:sp>
        <p:nvSpPr>
          <p:cNvPr id="125956" name="Slide Number Placeholder 3"/>
          <p:cNvSpPr>
            <a:spLocks noGrp="1"/>
          </p:cNvSpPr>
          <p:nvPr>
            <p:ph type="sldNum" sz="quarter" idx="5"/>
          </p:nvPr>
        </p:nvSpPr>
        <p:spPr>
          <a:noFill/>
        </p:spPr>
        <p:txBody>
          <a:bodyPr/>
          <a:lstStyle/>
          <a:p>
            <a:pPr defTabSz="927006"/>
            <a:fld id="{418B681D-2A41-4CB5-B505-28D5C5D3DF86}" type="slidenum">
              <a:rPr lang="en-US" smtClean="0"/>
              <a:pPr defTabSz="927006"/>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pPr defTabSz="927006"/>
            <a:fld id="{65CFE365-296F-4CFB-98B1-7EF3E0AD4262}" type="slidenum">
              <a:rPr lang="en-US" smtClean="0"/>
              <a:pPr defTabSz="927006"/>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95" y="-457200"/>
            <a:ext cx="9134210" cy="3910584"/>
          </a:xfrm>
          <a:prstGeom prst="rect">
            <a:avLst/>
          </a:prstGeom>
        </p:spPr>
      </p:pic>
      <p:pic>
        <p:nvPicPr>
          <p:cNvPr id="1026" name="Picture 2" descr="C:\Users\sboardman\AppData\Local\Microsoft\Windows\Temporary Internet Files\Content.Outlook\M5QYEPA3\3 Large Monitor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0"/>
            <a:ext cx="7848600" cy="52324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p:nvPr>
        </p:nvSpPr>
        <p:spPr>
          <a:xfrm>
            <a:off x="2756660" y="4435366"/>
            <a:ext cx="5549900" cy="685800"/>
          </a:xfrm>
        </p:spPr>
        <p:txBody>
          <a:bodyPr lIns="0" tIns="0" rIns="0" bIns="0">
            <a:noAutofit/>
          </a:bodyPr>
          <a:lstStyle>
            <a:lvl1pPr algn="r" defTabSz="914400" rtl="0" eaLnBrk="1" latinLnBrk="0" hangingPunct="1">
              <a:spcBef>
                <a:spcPct val="0"/>
              </a:spcBef>
              <a:buNone/>
              <a:defRPr lang="en-US" sz="2000" b="1" kern="1200" cap="all" baseline="0" dirty="0">
                <a:solidFill>
                  <a:schemeClr val="tx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4" name="Subtitle 2"/>
          <p:cNvSpPr>
            <a:spLocks noGrp="1"/>
          </p:cNvSpPr>
          <p:nvPr>
            <p:ph type="subTitle" idx="1"/>
          </p:nvPr>
        </p:nvSpPr>
        <p:spPr>
          <a:xfrm>
            <a:off x="4555724" y="5105400"/>
            <a:ext cx="3733800" cy="304800"/>
          </a:xfrm>
        </p:spPr>
        <p:txBody>
          <a:bodyPr lIns="0" tIns="0" rIns="0" bIns="0">
            <a:noAutofit/>
          </a:bodyPr>
          <a:lstStyle>
            <a:lvl1pPr marL="0" indent="0" algn="r">
              <a:buNone/>
              <a:defRPr lang="en-US" sz="1600" b="0" kern="1200" cap="none" baseline="0" dirty="0">
                <a:solidFill>
                  <a:schemeClr val="tx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 name="Picture 2" descr="S:\Lambda Research\Graphics\TracePro Logo 080813\TracePro_080813_RGB_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14350" y="208787"/>
            <a:ext cx="2997714" cy="477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Lambda Research\Graphics\Lambda Logo 072513\Lambda Research Corporation Logo 072513 RGB_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02476" y="6301555"/>
            <a:ext cx="1848348" cy="510355"/>
          </a:xfrm>
          <a:prstGeom prst="rect">
            <a:avLst/>
          </a:prstGeom>
          <a:noFill/>
          <a:extLst>
            <a:ext uri="{909E8E84-426E-40DD-AFC4-6F175D3DCCD1}">
              <a14:hiddenFill xmlns:a14="http://schemas.microsoft.com/office/drawing/2010/main">
                <a:solidFill>
                  <a:srgbClr val="FFFFFF"/>
                </a:solidFill>
              </a14:hiddenFill>
            </a:ext>
          </a:extLst>
        </p:spPr>
      </p:pic>
      <p:sp>
        <p:nvSpPr>
          <p:cNvPr id="15" name="Date Placeholder 3"/>
          <p:cNvSpPr>
            <a:spLocks noGrp="1"/>
          </p:cNvSpPr>
          <p:nvPr>
            <p:ph type="dt" sz="half" idx="2"/>
          </p:nvPr>
        </p:nvSpPr>
        <p:spPr>
          <a:xfrm>
            <a:off x="6255387" y="5361296"/>
            <a:ext cx="2133600" cy="268160"/>
          </a:xfrm>
          <a:prstGeom prst="rect">
            <a:avLst/>
          </a:prstGeom>
        </p:spPr>
        <p:txBody>
          <a:bodyPr vert="horz" lIns="91440" tIns="45720" rIns="91440" bIns="45720" rtlCol="0" anchor="ctr"/>
          <a:lstStyle>
            <a:lvl1pPr algn="r">
              <a:defRPr sz="1200" baseline="0">
                <a:solidFill>
                  <a:schemeClr val="tx1"/>
                </a:solidFill>
                <a:latin typeface="Arial" panose="020B0604020202020204" pitchFamily="34" charset="0"/>
                <a:cs typeface="Arial" panose="020B0604020202020204" pitchFamily="34" charset="0"/>
              </a:defRPr>
            </a:lvl1pPr>
          </a:lstStyle>
          <a:p>
            <a:r>
              <a:rPr lang="en-US" dirty="0"/>
              <a:t>8/26/2014</a:t>
            </a:r>
          </a:p>
        </p:txBody>
      </p:sp>
      <p:sp>
        <p:nvSpPr>
          <p:cNvPr id="12" name="TextBox 11"/>
          <p:cNvSpPr txBox="1"/>
          <p:nvPr userDrawn="1"/>
        </p:nvSpPr>
        <p:spPr>
          <a:xfrm>
            <a:off x="393700" y="6604172"/>
            <a:ext cx="3568700" cy="230832"/>
          </a:xfrm>
          <a:prstGeom prst="rect">
            <a:avLst/>
          </a:prstGeom>
          <a:noFill/>
        </p:spPr>
        <p:txBody>
          <a:bodyPr wrap="square" rtlCol="0">
            <a:spAutoFit/>
          </a:bodyPr>
          <a:lstStyle/>
          <a:p>
            <a:r>
              <a:rPr lang="en-US" sz="900" b="1" kern="1200" dirty="0">
                <a:solidFill>
                  <a:schemeClr val="bg1">
                    <a:lumMod val="50000"/>
                  </a:schemeClr>
                </a:solidFill>
                <a:latin typeface="Arial" panose="020B0604020202020204" pitchFamily="34" charset="0"/>
                <a:ea typeface="+mn-ea"/>
                <a:cs typeface="Arial" panose="020B0604020202020204" pitchFamily="34" charset="0"/>
              </a:rPr>
              <a:t>Confidential &amp; Proprietary</a:t>
            </a:r>
            <a:r>
              <a:rPr lang="en-US" sz="900" b="1" kern="1200" baseline="0" dirty="0">
                <a:solidFill>
                  <a:schemeClr val="bg1">
                    <a:lumMod val="50000"/>
                  </a:schemeClr>
                </a:solidFill>
                <a:latin typeface="Arial" panose="020B0604020202020204" pitchFamily="34" charset="0"/>
                <a:ea typeface="+mn-ea"/>
                <a:cs typeface="Arial" panose="020B0604020202020204" pitchFamily="34" charset="0"/>
              </a:rPr>
              <a:t> ‒ </a:t>
            </a:r>
            <a:r>
              <a:rPr lang="en-US" sz="900" b="1" kern="1200" dirty="0">
                <a:solidFill>
                  <a:schemeClr val="bg1">
                    <a:lumMod val="50000"/>
                  </a:schemeClr>
                </a:solidFill>
                <a:latin typeface="Arial" panose="020B0604020202020204" pitchFamily="34" charset="0"/>
                <a:ea typeface="+mn-ea"/>
                <a:cs typeface="Arial" panose="020B0604020202020204" pitchFamily="34" charset="0"/>
              </a:rPr>
              <a:t>Lambda Research Corporation</a:t>
            </a:r>
          </a:p>
        </p:txBody>
      </p:sp>
    </p:spTree>
    <p:extLst>
      <p:ext uri="{BB962C8B-B14F-4D97-AF65-F5344CB8AC3E}">
        <p14:creationId xmlns:p14="http://schemas.microsoft.com/office/powerpoint/2010/main" val="19295049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2" name="Group 1"/>
          <p:cNvGrpSpPr/>
          <p:nvPr userDrawn="1"/>
        </p:nvGrpSpPr>
        <p:grpSpPr>
          <a:xfrm>
            <a:off x="0" y="4889"/>
            <a:ext cx="9144000" cy="6858000"/>
            <a:chOff x="0" y="0"/>
            <a:chExt cx="9144000" cy="685800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TracePr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29500" y="6324600"/>
              <a:ext cx="1342610" cy="21006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userDrawn="1"/>
        </p:nvSpPr>
        <p:spPr>
          <a:xfrm>
            <a:off x="393700" y="6604172"/>
            <a:ext cx="5092700" cy="230832"/>
          </a:xfrm>
          <a:prstGeom prst="rect">
            <a:avLst/>
          </a:prstGeom>
          <a:noFill/>
        </p:spPr>
        <p:txBody>
          <a:bodyPr wrap="square" rtlCol="0">
            <a:spAutoFit/>
          </a:bodyPr>
          <a:lstStyle/>
          <a:p>
            <a:r>
              <a:rPr lang="en-US" sz="900" b="1" kern="1200" dirty="0">
                <a:solidFill>
                  <a:schemeClr val="bg1">
                    <a:lumMod val="50000"/>
                  </a:schemeClr>
                </a:solidFill>
                <a:latin typeface="Arial" panose="020B0604020202020204" pitchFamily="34" charset="0"/>
                <a:ea typeface="+mn-ea"/>
                <a:cs typeface="Arial" panose="020B0604020202020204" pitchFamily="34" charset="0"/>
              </a:rPr>
              <a:t>Confidential &amp; Proprietary</a:t>
            </a:r>
            <a:r>
              <a:rPr lang="en-US" sz="900" b="1" kern="1200" baseline="0" dirty="0">
                <a:solidFill>
                  <a:schemeClr val="bg1">
                    <a:lumMod val="50000"/>
                  </a:schemeClr>
                </a:solidFill>
                <a:latin typeface="Arial" panose="020B0604020202020204" pitchFamily="34" charset="0"/>
                <a:ea typeface="+mn-ea"/>
                <a:cs typeface="Arial" panose="020B0604020202020204" pitchFamily="34" charset="0"/>
              </a:rPr>
              <a:t> ‒ </a:t>
            </a:r>
            <a:r>
              <a:rPr lang="en-US" sz="900" b="1" kern="1200" dirty="0">
                <a:solidFill>
                  <a:schemeClr val="bg1">
                    <a:lumMod val="50000"/>
                  </a:schemeClr>
                </a:solidFill>
                <a:latin typeface="Arial" panose="020B0604020202020204" pitchFamily="34" charset="0"/>
                <a:ea typeface="+mn-ea"/>
                <a:cs typeface="Arial" panose="020B0604020202020204" pitchFamily="34" charset="0"/>
              </a:rPr>
              <a:t>Lambda Research Corporation</a:t>
            </a:r>
          </a:p>
        </p:txBody>
      </p:sp>
      <p:sp>
        <p:nvSpPr>
          <p:cNvPr id="8" name="Title 1"/>
          <p:cNvSpPr>
            <a:spLocks noGrp="1"/>
          </p:cNvSpPr>
          <p:nvPr>
            <p:ph type="title" hasCustomPrompt="1"/>
          </p:nvPr>
        </p:nvSpPr>
        <p:spPr>
          <a:xfrm>
            <a:off x="367352" y="304800"/>
            <a:ext cx="8471848" cy="685800"/>
          </a:xfrm>
        </p:spPr>
        <p:txBody>
          <a:bodyPr anchor="b" anchorCtr="0">
            <a:noAutofit/>
          </a:bodyPr>
          <a:lstStyle>
            <a:lvl1pPr algn="l">
              <a:lnSpc>
                <a:spcPts val="2400"/>
              </a:lnSpc>
              <a:defRPr sz="2400" b="1">
                <a:latin typeface="Arial" panose="020B0604020202020204" pitchFamily="34" charset="0"/>
                <a:cs typeface="Arial" panose="020B0604020202020204" pitchFamily="34" charset="0"/>
              </a:defRPr>
            </a:lvl1pPr>
          </a:lstStyle>
          <a:p>
            <a:r>
              <a:rPr lang="en-US" dirty="0"/>
              <a:t>Click to edit Master </a:t>
            </a:r>
            <a:br>
              <a:rPr lang="en-US" dirty="0"/>
            </a:br>
            <a:r>
              <a:rPr lang="en-US" dirty="0"/>
              <a:t>title style</a:t>
            </a:r>
          </a:p>
        </p:txBody>
      </p:sp>
      <p:sp>
        <p:nvSpPr>
          <p:cNvPr id="7" name="Content Placeholder 2"/>
          <p:cNvSpPr>
            <a:spLocks noGrp="1"/>
          </p:cNvSpPr>
          <p:nvPr>
            <p:ph idx="1"/>
          </p:nvPr>
        </p:nvSpPr>
        <p:spPr>
          <a:xfrm>
            <a:off x="383361" y="1295400"/>
            <a:ext cx="5029200" cy="5105400"/>
          </a:xfrm>
        </p:spPr>
        <p:txBody>
          <a:bodyPr>
            <a:normAutofit/>
          </a:bodyPr>
          <a:lstStyle>
            <a:lvl1pPr marL="234950" indent="-234950">
              <a:lnSpc>
                <a:spcPts val="2400"/>
              </a:lnSpc>
              <a:spcBef>
                <a:spcPts val="6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1pPr>
            <a:lvl2pPr marL="457200" indent="-222250">
              <a:lnSpc>
                <a:spcPts val="2400"/>
              </a:lnSpc>
              <a:spcBef>
                <a:spcPts val="600"/>
              </a:spcBef>
              <a:spcAft>
                <a:spcPts val="600"/>
              </a:spcAft>
              <a:defRPr sz="1600">
                <a:latin typeface="Arial" panose="020B0604020202020204" pitchFamily="34" charset="0"/>
                <a:cs typeface="Arial" panose="020B0604020202020204" pitchFamily="34" charset="0"/>
              </a:defRPr>
            </a:lvl2pPr>
            <a:lvl3pPr marL="692150" indent="-234950">
              <a:lnSpc>
                <a:spcPts val="2400"/>
              </a:lnSpc>
              <a:spcBef>
                <a:spcPts val="600"/>
              </a:spcBef>
              <a:spcAft>
                <a:spcPts val="600"/>
              </a:spcAft>
              <a:defRPr sz="1600">
                <a:latin typeface="Arial" panose="020B0604020202020204" pitchFamily="34" charset="0"/>
                <a:cs typeface="Arial" panose="020B0604020202020204" pitchFamily="34" charset="0"/>
              </a:defRPr>
            </a:lvl3pPr>
            <a:lvl4pPr marL="914400" indent="-222250">
              <a:lnSpc>
                <a:spcPts val="2400"/>
              </a:lnSpc>
              <a:spcBef>
                <a:spcPts val="600"/>
              </a:spcBef>
              <a:spcAft>
                <a:spcPts val="600"/>
              </a:spcAft>
              <a:defRPr sz="1600">
                <a:latin typeface="Arial" panose="020B0604020202020204" pitchFamily="34" charset="0"/>
                <a:cs typeface="Arial" panose="020B0604020202020204" pitchFamily="34" charset="0"/>
              </a:defRPr>
            </a:lvl4pPr>
            <a:lvl5pPr marL="1149350" indent="-234950">
              <a:lnSpc>
                <a:spcPts val="2400"/>
              </a:lnSpc>
              <a:spcBef>
                <a:spcPts val="600"/>
              </a:spcBef>
              <a:spcAft>
                <a:spcPts val="600"/>
              </a:spcAft>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884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pSp>
        <p:nvGrpSpPr>
          <p:cNvPr id="2" name="Group 1"/>
          <p:cNvGrpSpPr/>
          <p:nvPr userDrawn="1"/>
        </p:nvGrpSpPr>
        <p:grpSpPr>
          <a:xfrm>
            <a:off x="0" y="4889"/>
            <a:ext cx="9144000" cy="6858000"/>
            <a:chOff x="0" y="0"/>
            <a:chExt cx="9144000" cy="685800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TracePr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29500" y="6324600"/>
              <a:ext cx="1342610" cy="21006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userDrawn="1"/>
        </p:nvSpPr>
        <p:spPr>
          <a:xfrm>
            <a:off x="393700" y="6604172"/>
            <a:ext cx="5092700" cy="230832"/>
          </a:xfrm>
          <a:prstGeom prst="rect">
            <a:avLst/>
          </a:prstGeom>
          <a:noFill/>
        </p:spPr>
        <p:txBody>
          <a:bodyPr wrap="square" rtlCol="0">
            <a:spAutoFit/>
          </a:bodyPr>
          <a:lstStyle/>
          <a:p>
            <a:r>
              <a:rPr lang="en-US" sz="900" b="1" kern="1200" dirty="0">
                <a:solidFill>
                  <a:schemeClr val="bg1">
                    <a:lumMod val="50000"/>
                  </a:schemeClr>
                </a:solidFill>
                <a:latin typeface="Arial" panose="020B0604020202020204" pitchFamily="34" charset="0"/>
                <a:ea typeface="+mn-ea"/>
                <a:cs typeface="Arial" panose="020B0604020202020204" pitchFamily="34" charset="0"/>
              </a:rPr>
              <a:t>Confidential &amp; Proprietary</a:t>
            </a:r>
            <a:r>
              <a:rPr lang="en-US" sz="900" b="1" kern="1200" baseline="0" dirty="0">
                <a:solidFill>
                  <a:schemeClr val="bg1">
                    <a:lumMod val="50000"/>
                  </a:schemeClr>
                </a:solidFill>
                <a:latin typeface="Arial" panose="020B0604020202020204" pitchFamily="34" charset="0"/>
                <a:ea typeface="+mn-ea"/>
                <a:cs typeface="Arial" panose="020B0604020202020204" pitchFamily="34" charset="0"/>
              </a:rPr>
              <a:t> ‒ </a:t>
            </a:r>
            <a:r>
              <a:rPr lang="en-US" sz="900" b="1" kern="1200" dirty="0">
                <a:solidFill>
                  <a:schemeClr val="bg1">
                    <a:lumMod val="50000"/>
                  </a:schemeClr>
                </a:solidFill>
                <a:latin typeface="Arial" panose="020B0604020202020204" pitchFamily="34" charset="0"/>
                <a:ea typeface="+mn-ea"/>
                <a:cs typeface="Arial" panose="020B0604020202020204" pitchFamily="34" charset="0"/>
              </a:rPr>
              <a:t>Lambda Research Corporation</a:t>
            </a:r>
          </a:p>
        </p:txBody>
      </p:sp>
      <p:sp>
        <p:nvSpPr>
          <p:cNvPr id="8" name="Title 1"/>
          <p:cNvSpPr>
            <a:spLocks noGrp="1"/>
          </p:cNvSpPr>
          <p:nvPr>
            <p:ph type="title" hasCustomPrompt="1"/>
          </p:nvPr>
        </p:nvSpPr>
        <p:spPr>
          <a:xfrm>
            <a:off x="367352" y="304800"/>
            <a:ext cx="8471848" cy="685800"/>
          </a:xfrm>
        </p:spPr>
        <p:txBody>
          <a:bodyPr anchor="b" anchorCtr="0">
            <a:noAutofit/>
          </a:bodyPr>
          <a:lstStyle>
            <a:lvl1pPr algn="l">
              <a:lnSpc>
                <a:spcPts val="2400"/>
              </a:lnSpc>
              <a:defRPr sz="2400" b="1">
                <a:latin typeface="Arial" panose="020B0604020202020204" pitchFamily="34" charset="0"/>
                <a:cs typeface="Arial" panose="020B0604020202020204" pitchFamily="34" charset="0"/>
              </a:defRPr>
            </a:lvl1pPr>
          </a:lstStyle>
          <a:p>
            <a:r>
              <a:rPr lang="en-US" dirty="0"/>
              <a:t>Click to edit Master </a:t>
            </a:r>
            <a:br>
              <a:rPr lang="en-US" dirty="0"/>
            </a:br>
            <a:r>
              <a:rPr lang="en-US" dirty="0"/>
              <a:t>title style</a:t>
            </a:r>
          </a:p>
        </p:txBody>
      </p:sp>
      <p:sp>
        <p:nvSpPr>
          <p:cNvPr id="9" name="Content Placeholder 2"/>
          <p:cNvSpPr>
            <a:spLocks noGrp="1"/>
          </p:cNvSpPr>
          <p:nvPr>
            <p:ph idx="1"/>
          </p:nvPr>
        </p:nvSpPr>
        <p:spPr>
          <a:xfrm>
            <a:off x="385134" y="1295400"/>
            <a:ext cx="4034466" cy="5181600"/>
          </a:xfrm>
        </p:spPr>
        <p:txBody>
          <a:bodyPr>
            <a:normAutofit/>
          </a:bodyPr>
          <a:lstStyle>
            <a:lvl1pPr marL="234950" indent="-234950">
              <a:lnSpc>
                <a:spcPts val="2400"/>
              </a:lnSpc>
              <a:spcBef>
                <a:spcPts val="6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1pPr>
            <a:lvl2pPr marL="457200" indent="-222250">
              <a:lnSpc>
                <a:spcPts val="2400"/>
              </a:lnSpc>
              <a:spcBef>
                <a:spcPts val="600"/>
              </a:spcBef>
              <a:spcAft>
                <a:spcPts val="600"/>
              </a:spcAft>
              <a:defRPr sz="1600">
                <a:latin typeface="Arial" panose="020B0604020202020204" pitchFamily="34" charset="0"/>
                <a:cs typeface="Arial" panose="020B0604020202020204" pitchFamily="34" charset="0"/>
              </a:defRPr>
            </a:lvl2pPr>
            <a:lvl3pPr marL="692150" indent="-234950">
              <a:lnSpc>
                <a:spcPts val="2400"/>
              </a:lnSpc>
              <a:spcBef>
                <a:spcPts val="600"/>
              </a:spcBef>
              <a:spcAft>
                <a:spcPts val="600"/>
              </a:spcAft>
              <a:defRPr sz="1600">
                <a:latin typeface="Arial" panose="020B0604020202020204" pitchFamily="34" charset="0"/>
                <a:cs typeface="Arial" panose="020B0604020202020204" pitchFamily="34" charset="0"/>
              </a:defRPr>
            </a:lvl3pPr>
            <a:lvl4pPr marL="914400" indent="-222250">
              <a:lnSpc>
                <a:spcPts val="2400"/>
              </a:lnSpc>
              <a:spcBef>
                <a:spcPts val="600"/>
              </a:spcBef>
              <a:spcAft>
                <a:spcPts val="600"/>
              </a:spcAft>
              <a:defRPr sz="1600">
                <a:latin typeface="Arial" panose="020B0604020202020204" pitchFamily="34" charset="0"/>
                <a:cs typeface="Arial" panose="020B0604020202020204" pitchFamily="34" charset="0"/>
              </a:defRPr>
            </a:lvl4pPr>
            <a:lvl5pPr marL="1149350" indent="-234950">
              <a:lnSpc>
                <a:spcPts val="2400"/>
              </a:lnSpc>
              <a:spcBef>
                <a:spcPts val="600"/>
              </a:spcBef>
              <a:spcAft>
                <a:spcPts val="600"/>
              </a:spcAft>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0"/>
          </p:nvPr>
        </p:nvSpPr>
        <p:spPr>
          <a:xfrm>
            <a:off x="4724400" y="1295400"/>
            <a:ext cx="4034466" cy="5181600"/>
          </a:xfrm>
        </p:spPr>
        <p:txBody>
          <a:bodyPr>
            <a:normAutofit/>
          </a:bodyPr>
          <a:lstStyle>
            <a:lvl1pPr marL="234950" indent="-234950">
              <a:lnSpc>
                <a:spcPts val="2400"/>
              </a:lnSpc>
              <a:spcBef>
                <a:spcPts val="6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1pPr>
            <a:lvl2pPr marL="457200" indent="-222250">
              <a:lnSpc>
                <a:spcPts val="2400"/>
              </a:lnSpc>
              <a:spcBef>
                <a:spcPts val="600"/>
              </a:spcBef>
              <a:spcAft>
                <a:spcPts val="600"/>
              </a:spcAft>
              <a:defRPr sz="1600">
                <a:latin typeface="Arial" panose="020B0604020202020204" pitchFamily="34" charset="0"/>
                <a:cs typeface="Arial" panose="020B0604020202020204" pitchFamily="34" charset="0"/>
              </a:defRPr>
            </a:lvl2pPr>
            <a:lvl3pPr marL="692150" indent="-234950">
              <a:lnSpc>
                <a:spcPts val="2400"/>
              </a:lnSpc>
              <a:spcBef>
                <a:spcPts val="600"/>
              </a:spcBef>
              <a:spcAft>
                <a:spcPts val="600"/>
              </a:spcAft>
              <a:defRPr sz="1600">
                <a:latin typeface="Arial" panose="020B0604020202020204" pitchFamily="34" charset="0"/>
                <a:cs typeface="Arial" panose="020B0604020202020204" pitchFamily="34" charset="0"/>
              </a:defRPr>
            </a:lvl3pPr>
            <a:lvl4pPr marL="914400" indent="-222250">
              <a:lnSpc>
                <a:spcPts val="2400"/>
              </a:lnSpc>
              <a:spcBef>
                <a:spcPts val="600"/>
              </a:spcBef>
              <a:spcAft>
                <a:spcPts val="600"/>
              </a:spcAft>
              <a:defRPr sz="1600">
                <a:latin typeface="Arial" panose="020B0604020202020204" pitchFamily="34" charset="0"/>
                <a:cs typeface="Arial" panose="020B0604020202020204" pitchFamily="34" charset="0"/>
              </a:defRPr>
            </a:lvl4pPr>
            <a:lvl5pPr marL="1149350" indent="-234950">
              <a:lnSpc>
                <a:spcPts val="2400"/>
              </a:lnSpc>
              <a:spcBef>
                <a:spcPts val="600"/>
              </a:spcBef>
              <a:spcAft>
                <a:spcPts val="600"/>
              </a:spcAft>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294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2" name="Group 1"/>
          <p:cNvGrpSpPr/>
          <p:nvPr userDrawn="1"/>
        </p:nvGrpSpPr>
        <p:grpSpPr>
          <a:xfrm>
            <a:off x="0" y="4889"/>
            <a:ext cx="9144000" cy="6858000"/>
            <a:chOff x="0" y="0"/>
            <a:chExt cx="9144000" cy="685800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TracePr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29500" y="6324600"/>
              <a:ext cx="1342610" cy="21006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userDrawn="1"/>
        </p:nvSpPr>
        <p:spPr>
          <a:xfrm>
            <a:off x="393700" y="6604172"/>
            <a:ext cx="5092700" cy="230832"/>
          </a:xfrm>
          <a:prstGeom prst="rect">
            <a:avLst/>
          </a:prstGeom>
          <a:noFill/>
        </p:spPr>
        <p:txBody>
          <a:bodyPr wrap="square" rtlCol="0">
            <a:spAutoFit/>
          </a:bodyPr>
          <a:lstStyle/>
          <a:p>
            <a:r>
              <a:rPr lang="en-US" sz="900" b="1" kern="1200" dirty="0">
                <a:solidFill>
                  <a:schemeClr val="bg1">
                    <a:lumMod val="50000"/>
                  </a:schemeClr>
                </a:solidFill>
                <a:latin typeface="Arial" panose="020B0604020202020204" pitchFamily="34" charset="0"/>
                <a:ea typeface="+mn-ea"/>
                <a:cs typeface="Arial" panose="020B0604020202020204" pitchFamily="34" charset="0"/>
              </a:rPr>
              <a:t>Confidential &amp; Proprietary</a:t>
            </a:r>
            <a:r>
              <a:rPr lang="en-US" sz="900" b="1" kern="1200" baseline="0" dirty="0">
                <a:solidFill>
                  <a:schemeClr val="bg1">
                    <a:lumMod val="50000"/>
                  </a:schemeClr>
                </a:solidFill>
                <a:latin typeface="Arial" panose="020B0604020202020204" pitchFamily="34" charset="0"/>
                <a:ea typeface="+mn-ea"/>
                <a:cs typeface="Arial" panose="020B0604020202020204" pitchFamily="34" charset="0"/>
              </a:rPr>
              <a:t> ‒ </a:t>
            </a:r>
            <a:r>
              <a:rPr lang="en-US" sz="900" b="1" kern="1200" dirty="0">
                <a:solidFill>
                  <a:schemeClr val="bg1">
                    <a:lumMod val="50000"/>
                  </a:schemeClr>
                </a:solidFill>
                <a:latin typeface="Arial" panose="020B0604020202020204" pitchFamily="34" charset="0"/>
                <a:ea typeface="+mn-ea"/>
                <a:cs typeface="Arial" panose="020B0604020202020204" pitchFamily="34" charset="0"/>
              </a:rPr>
              <a:t>Lambda Research Corporation</a:t>
            </a:r>
          </a:p>
        </p:txBody>
      </p:sp>
      <p:sp>
        <p:nvSpPr>
          <p:cNvPr id="8" name="Title 1"/>
          <p:cNvSpPr>
            <a:spLocks noGrp="1"/>
          </p:cNvSpPr>
          <p:nvPr>
            <p:ph type="title" hasCustomPrompt="1"/>
          </p:nvPr>
        </p:nvSpPr>
        <p:spPr>
          <a:xfrm>
            <a:off x="367352" y="304800"/>
            <a:ext cx="8471848" cy="685800"/>
          </a:xfrm>
        </p:spPr>
        <p:txBody>
          <a:bodyPr anchor="b" anchorCtr="0">
            <a:noAutofit/>
          </a:bodyPr>
          <a:lstStyle>
            <a:lvl1pPr algn="l">
              <a:lnSpc>
                <a:spcPts val="2400"/>
              </a:lnSpc>
              <a:defRPr sz="2400" b="1">
                <a:latin typeface="Arial" panose="020B0604020202020204" pitchFamily="34" charset="0"/>
                <a:cs typeface="Arial" panose="020B0604020202020204" pitchFamily="34" charset="0"/>
              </a:defRPr>
            </a:lvl1pPr>
          </a:lstStyle>
          <a:p>
            <a:r>
              <a:rPr lang="en-US" dirty="0"/>
              <a:t>Click to edit Master </a:t>
            </a:r>
            <a:br>
              <a:rPr lang="en-US" dirty="0"/>
            </a:br>
            <a:r>
              <a:rPr lang="en-US" dirty="0"/>
              <a:t>title style</a:t>
            </a:r>
          </a:p>
        </p:txBody>
      </p:sp>
    </p:spTree>
    <p:extLst>
      <p:ext uri="{BB962C8B-B14F-4D97-AF65-F5344CB8AC3E}">
        <p14:creationId xmlns:p14="http://schemas.microsoft.com/office/powerpoint/2010/main" val="45561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48220-C50F-45E5-8B33-C96F38C0DA62}" type="datetimeFigureOut">
              <a:rPr lang="en-US" smtClean="0"/>
              <a:pPr/>
              <a:t>8/25/2020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4DCF8-2722-4B38-864E-D76F640A4912}" type="slidenum">
              <a:rPr lang="en-US" smtClean="0"/>
              <a:pPr/>
              <a:t>‹#›</a:t>
            </a:fld>
            <a:endParaRPr lang="en-US"/>
          </a:p>
        </p:txBody>
      </p:sp>
    </p:spTree>
    <p:extLst>
      <p:ext uri="{BB962C8B-B14F-4D97-AF65-F5344CB8AC3E}">
        <p14:creationId xmlns:p14="http://schemas.microsoft.com/office/powerpoint/2010/main" val="259274472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6" r:id="rId3"/>
    <p:sldLayoutId id="2147483665" r:id="rId4"/>
    <p:sldLayoutId id="2147483667" r:id="rId5"/>
  </p:sldLayoutIdLst>
  <p:txStyles>
    <p:title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FF0000"/>
        </a:buClr>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ctrTitle"/>
          </p:nvPr>
        </p:nvSpPr>
        <p:spPr>
          <a:xfrm>
            <a:off x="1600200" y="4435366"/>
            <a:ext cx="6706360" cy="685800"/>
          </a:xfrm>
        </p:spPr>
        <p:txBody>
          <a:bodyPr/>
          <a:lstStyle/>
          <a:p>
            <a:r>
              <a:rPr lang="en-US" sz="2800" cap="none" dirty="0">
                <a:latin typeface="Arial" charset="0"/>
              </a:rPr>
              <a:t>Optimization with TracePro : Examples</a:t>
            </a:r>
            <a:endParaRPr lang="en-US" sz="2800" dirty="0"/>
          </a:p>
        </p:txBody>
      </p:sp>
      <p:sp>
        <p:nvSpPr>
          <p:cNvPr id="3" name="Rectangle 1027"/>
          <p:cNvSpPr>
            <a:spLocks noGrp="1" noChangeArrowheads="1"/>
          </p:cNvSpPr>
          <p:nvPr>
            <p:ph type="subTitle" idx="1"/>
          </p:nvPr>
        </p:nvSpPr>
        <p:spPr>
          <a:xfrm>
            <a:off x="2286000" y="5105400"/>
            <a:ext cx="6003524" cy="304800"/>
          </a:xfrm>
        </p:spPr>
        <p:txBody>
          <a:bodyPr/>
          <a:lstStyle/>
          <a:p>
            <a:r>
              <a:rPr lang="en-US" sz="2000" b="1" dirty="0">
                <a:latin typeface="Arial" charset="0"/>
              </a:rPr>
              <a:t>Property Optimization Example</a:t>
            </a:r>
          </a:p>
          <a:p>
            <a:endParaRPr lang="en-US" sz="1800" dirty="0">
              <a:latin typeface="Arial" charset="0"/>
            </a:endParaRPr>
          </a:p>
          <a:p>
            <a:endParaRPr lang="en-US" dirty="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Select the first property in the </a:t>
            </a:r>
            <a:r>
              <a:rPr lang="en-US" sz="2000" dirty="0" err="1"/>
              <a:t>Moldtech</a:t>
            </a:r>
            <a:r>
              <a:rPr lang="en-US" sz="2000" dirty="0"/>
              <a:t> catalog, “MT, #11000”, and then click Copy Property.</a:t>
            </a:r>
          </a:p>
        </p:txBody>
      </p:sp>
      <p:pic>
        <p:nvPicPr>
          <p:cNvPr id="5" name="Picture 4" descr="TIR Hybrid, 1.jpg"/>
          <p:cNvPicPr>
            <a:picLocks noChangeAspect="1"/>
          </p:cNvPicPr>
          <p:nvPr/>
        </p:nvPicPr>
        <p:blipFill>
          <a:blip r:embed="rId3" cstate="print"/>
          <a:stretch>
            <a:fillRect/>
          </a:stretch>
        </p:blipFill>
        <p:spPr bwMode="auto">
          <a:xfrm>
            <a:off x="1778740" y="2362200"/>
            <a:ext cx="5586519" cy="377260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In the Copy Property dialog box, change the Catalog to </a:t>
            </a:r>
            <a:r>
              <a:rPr lang="en-US" sz="2000" dirty="0" err="1"/>
              <a:t>PropertyOptimize</a:t>
            </a:r>
            <a:r>
              <a:rPr lang="en-US" sz="2000" dirty="0"/>
              <a:t> and give the property the name “MoldTech_1”. Click OK to save the new property.</a:t>
            </a:r>
          </a:p>
        </p:txBody>
      </p:sp>
      <p:pic>
        <p:nvPicPr>
          <p:cNvPr id="5" name="Picture 4" descr="TIR Hybrid, 1.jpg"/>
          <p:cNvPicPr>
            <a:picLocks noChangeAspect="1"/>
          </p:cNvPicPr>
          <p:nvPr/>
        </p:nvPicPr>
        <p:blipFill>
          <a:blip r:embed="rId3" cstate="print"/>
          <a:stretch>
            <a:fillRect/>
          </a:stretch>
        </p:blipFill>
        <p:spPr bwMode="auto">
          <a:xfrm>
            <a:off x="2286000" y="2538776"/>
            <a:ext cx="4572000" cy="332862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Repeat this process for the remaining 6 surface properties in the </a:t>
            </a:r>
            <a:r>
              <a:rPr lang="en-US" sz="2000" dirty="0" err="1"/>
              <a:t>Moldtech</a:t>
            </a:r>
            <a:r>
              <a:rPr lang="en-US" sz="2000" dirty="0"/>
              <a:t> catalog.</a:t>
            </a:r>
          </a:p>
        </p:txBody>
      </p:sp>
      <p:pic>
        <p:nvPicPr>
          <p:cNvPr id="5" name="Picture 4" descr="TIR Hybrid, 1.jpg"/>
          <p:cNvPicPr>
            <a:picLocks noChangeAspect="1"/>
          </p:cNvPicPr>
          <p:nvPr/>
        </p:nvPicPr>
        <p:blipFill>
          <a:blip r:embed="rId3" cstate="print"/>
          <a:stretch>
            <a:fillRect/>
          </a:stretch>
        </p:blipFill>
        <p:spPr bwMode="auto">
          <a:xfrm>
            <a:off x="1371600" y="2209801"/>
            <a:ext cx="6400800" cy="37651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Open the 3D Interactive Optimizer and then open the Optimization Dialog window by clicking Optimization in the top menu bar.</a:t>
            </a:r>
          </a:p>
        </p:txBody>
      </p:sp>
      <p:pic>
        <p:nvPicPr>
          <p:cNvPr id="5" name="Picture 4" descr="TIR Hybrid, 1.jpg"/>
          <p:cNvPicPr>
            <a:picLocks noChangeAspect="1"/>
          </p:cNvPicPr>
          <p:nvPr/>
        </p:nvPicPr>
        <p:blipFill>
          <a:blip r:embed="rId3" cstate="print"/>
          <a:stretch>
            <a:fillRect/>
          </a:stretch>
        </p:blipFill>
        <p:spPr bwMode="auto">
          <a:xfrm>
            <a:off x="685800" y="2015088"/>
            <a:ext cx="7772400" cy="42333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Define a Path: and Prefix:</a:t>
            </a:r>
          </a:p>
        </p:txBody>
      </p:sp>
      <p:pic>
        <p:nvPicPr>
          <p:cNvPr id="5" name="Picture 4" descr="TIR Hybrid, 1.jpg"/>
          <p:cNvPicPr>
            <a:picLocks noChangeAspect="1"/>
          </p:cNvPicPr>
          <p:nvPr/>
        </p:nvPicPr>
        <p:blipFill>
          <a:blip r:embed="rId3" cstate="print"/>
          <a:stretch>
            <a:fillRect/>
          </a:stretch>
        </p:blipFill>
        <p:spPr bwMode="auto">
          <a:xfrm>
            <a:off x="1371600" y="2193652"/>
            <a:ext cx="6400800" cy="367374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Change the Operation Mode: to Variable Scan</a:t>
            </a:r>
          </a:p>
        </p:txBody>
      </p:sp>
      <p:pic>
        <p:nvPicPr>
          <p:cNvPr id="5" name="Picture 4" descr="TIR Hybrid, 1.jpg"/>
          <p:cNvPicPr>
            <a:picLocks noChangeAspect="1"/>
          </p:cNvPicPr>
          <p:nvPr/>
        </p:nvPicPr>
        <p:blipFill>
          <a:blip r:embed="rId3" cstate="print"/>
          <a:stretch>
            <a:fillRect/>
          </a:stretch>
        </p:blipFill>
        <p:spPr bwMode="auto">
          <a:xfrm>
            <a:off x="1371600" y="2366601"/>
            <a:ext cx="6400800" cy="332784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Right Click in the Variable List portion of the window and choose Insert to insert a User-Defined variable</a:t>
            </a:r>
          </a:p>
        </p:txBody>
      </p:sp>
      <p:pic>
        <p:nvPicPr>
          <p:cNvPr id="5" name="Picture 4" descr="TIR Hybrid, 1.jpg"/>
          <p:cNvPicPr>
            <a:picLocks noChangeAspect="1"/>
          </p:cNvPicPr>
          <p:nvPr/>
        </p:nvPicPr>
        <p:blipFill>
          <a:blip r:embed="rId3" cstate="print"/>
          <a:stretch>
            <a:fillRect/>
          </a:stretch>
        </p:blipFill>
        <p:spPr bwMode="auto">
          <a:xfrm>
            <a:off x="1371600" y="2366600"/>
            <a:ext cx="6400800" cy="348237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Apply the name “Diffuser” to the User-Defined variable in the “Item” cell.</a:t>
            </a:r>
          </a:p>
        </p:txBody>
      </p:sp>
      <p:pic>
        <p:nvPicPr>
          <p:cNvPr id="5" name="Picture 4" descr="TIR Hybrid, 1.jpg"/>
          <p:cNvPicPr>
            <a:picLocks noChangeAspect="1"/>
          </p:cNvPicPr>
          <p:nvPr/>
        </p:nvPicPr>
        <p:blipFill>
          <a:blip r:embed="rId3" cstate="print"/>
          <a:stretch>
            <a:fillRect/>
          </a:stretch>
        </p:blipFill>
        <p:spPr bwMode="auto">
          <a:xfrm>
            <a:off x="1371600" y="2362200"/>
            <a:ext cx="6399698" cy="367311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Note that the dividing bar between portions of the window can be moved to show more or less of that portion of the dialog box.</a:t>
            </a:r>
          </a:p>
        </p:txBody>
      </p:sp>
      <p:pic>
        <p:nvPicPr>
          <p:cNvPr id="5" name="Picture 4" descr="TIR Hybrid, 1.jpg"/>
          <p:cNvPicPr>
            <a:picLocks noChangeAspect="1"/>
          </p:cNvPicPr>
          <p:nvPr/>
        </p:nvPicPr>
        <p:blipFill>
          <a:blip r:embed="rId3" cstate="print"/>
          <a:stretch>
            <a:fillRect/>
          </a:stretch>
        </p:blipFill>
        <p:spPr bwMode="auto">
          <a:xfrm>
            <a:off x="1143000" y="2395527"/>
            <a:ext cx="6858000" cy="386472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Enter the following values for the User-Defined variable: Value = 1, Lo </a:t>
            </a:r>
            <a:r>
              <a:rPr lang="en-US" sz="2000" dirty="0" err="1"/>
              <a:t>lmt</a:t>
            </a:r>
            <a:r>
              <a:rPr lang="en-US" sz="2000" dirty="0"/>
              <a:t>. = 1, Hi </a:t>
            </a:r>
            <a:r>
              <a:rPr lang="en-US" sz="2000" dirty="0" err="1"/>
              <a:t>lmt</a:t>
            </a:r>
            <a:r>
              <a:rPr lang="en-US" sz="2000" dirty="0"/>
              <a:t>. = 7, Steps = 7. This will give the variable an initial value of 1 with a lower limit of 1, an upper limit of 7, and 7 steps between the low and high limits.</a:t>
            </a:r>
          </a:p>
        </p:txBody>
      </p:sp>
      <p:pic>
        <p:nvPicPr>
          <p:cNvPr id="5" name="Picture 4" descr="TIR Hybrid, 1.jpg"/>
          <p:cNvPicPr>
            <a:picLocks noChangeAspect="1"/>
          </p:cNvPicPr>
          <p:nvPr/>
        </p:nvPicPr>
        <p:blipFill>
          <a:blip r:embed="rId3" cstate="print"/>
          <a:stretch>
            <a:fillRect/>
          </a:stretch>
        </p:blipFill>
        <p:spPr bwMode="auto">
          <a:xfrm>
            <a:off x="685800" y="2971800"/>
            <a:ext cx="7772400" cy="264421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4294967295"/>
          </p:nvPr>
        </p:nvSpPr>
        <p:spPr>
          <a:xfrm>
            <a:off x="685800" y="2438400"/>
            <a:ext cx="7772400" cy="2057400"/>
          </a:xfrm>
        </p:spPr>
        <p:txBody>
          <a:bodyPr>
            <a:normAutofit lnSpcReduction="10000"/>
          </a:bodyPr>
          <a:lstStyle/>
          <a:p>
            <a:pPr marL="0" indent="0" algn="ctr">
              <a:buFontTx/>
              <a:buNone/>
            </a:pPr>
            <a:r>
              <a:rPr lang="en-US" b="1" dirty="0"/>
              <a:t>COPYRIGHT  NOTICE</a:t>
            </a:r>
          </a:p>
          <a:p>
            <a:pPr marL="0" indent="0" algn="ctr">
              <a:buFontTx/>
              <a:buNone/>
            </a:pPr>
            <a:endParaRPr lang="en-US" sz="1200" dirty="0"/>
          </a:p>
          <a:p>
            <a:pPr marL="0" indent="0" algn="ctr">
              <a:buFontTx/>
              <a:buNone/>
            </a:pPr>
            <a:r>
              <a:rPr lang="en-US" sz="1600" dirty="0"/>
              <a:t>These course notes are Copyright © 2020 by Lambda Research Corporation. </a:t>
            </a:r>
          </a:p>
          <a:p>
            <a:pPr marL="0" indent="0" algn="ctr">
              <a:buFontTx/>
              <a:buNone/>
            </a:pPr>
            <a:r>
              <a:rPr lang="en-US" sz="1600" dirty="0"/>
              <a:t>All rights reserved.</a:t>
            </a:r>
          </a:p>
          <a:p>
            <a:pPr marL="0" indent="0" algn="ctr">
              <a:buFontTx/>
              <a:buNone/>
            </a:pPr>
            <a:r>
              <a:rPr lang="en-US" sz="1600" dirty="0"/>
              <a:t>These course notes contain proprietary information. This information as well as the rest of the document may not be copied in whole or in part, or reproduced by any means, or transmitted in any form without the prior written consent of Lambda Research Corporation.</a:t>
            </a:r>
          </a:p>
          <a:p>
            <a:pPr>
              <a:buFontTx/>
              <a:buNone/>
            </a:pP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Double click in the After-scheme cell for the Pre-processor line in the Object List to open the Scheme Editor window </a:t>
            </a:r>
          </a:p>
        </p:txBody>
      </p:sp>
      <p:pic>
        <p:nvPicPr>
          <p:cNvPr id="5" name="Picture 4" descr="TIR Hybrid, 1.jpg"/>
          <p:cNvPicPr>
            <a:picLocks noChangeAspect="1"/>
          </p:cNvPicPr>
          <p:nvPr/>
        </p:nvPicPr>
        <p:blipFill>
          <a:blip r:embed="rId3" cstate="print"/>
          <a:stretch>
            <a:fillRect/>
          </a:stretch>
        </p:blipFill>
        <p:spPr bwMode="auto">
          <a:xfrm>
            <a:off x="685800" y="2167929"/>
            <a:ext cx="7772400" cy="384569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Enter the After Scheme macros commands shown below in the Scheme Editor window</a:t>
            </a:r>
          </a:p>
        </p:txBody>
      </p:sp>
      <p:pic>
        <p:nvPicPr>
          <p:cNvPr id="5" name="Picture 4" descr="TIR Hybrid, 1.jpg"/>
          <p:cNvPicPr>
            <a:picLocks noChangeAspect="1"/>
          </p:cNvPicPr>
          <p:nvPr/>
        </p:nvPicPr>
        <p:blipFill>
          <a:blip r:embed="rId3" cstate="print"/>
          <a:stretch>
            <a:fillRect/>
          </a:stretch>
        </p:blipFill>
        <p:spPr bwMode="auto">
          <a:xfrm>
            <a:off x="685800" y="2590800"/>
            <a:ext cx="7772400" cy="266655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537448" cy="685800"/>
          </a:xfrm>
          <a:noFill/>
        </p:spPr>
        <p:txBody>
          <a:bodyPr lIns="91432" tIns="45716" rIns="91432" bIns="45716">
            <a:noAutofit/>
          </a:bodyPr>
          <a:lstStyle/>
          <a:p>
            <a:pPr marL="0" indent="0">
              <a:spcBef>
                <a:spcPts val="25"/>
              </a:spcBef>
              <a:buFontTx/>
              <a:buNone/>
            </a:pPr>
            <a:r>
              <a:rPr lang="en-US" sz="2000" dirty="0"/>
              <a:t>The first line in the After Scheme macro defines a variable named “</a:t>
            </a:r>
            <a:r>
              <a:rPr lang="en-US" sz="2000" dirty="0" err="1"/>
              <a:t>PropertyName</a:t>
            </a:r>
            <a:r>
              <a:rPr lang="en-US" sz="2000" dirty="0"/>
              <a:t>” and assigns the value “</a:t>
            </a:r>
            <a:r>
              <a:rPr lang="en-US" sz="2000" dirty="0" err="1"/>
              <a:t>MoldTech</a:t>
            </a:r>
            <a:r>
              <a:rPr lang="en-US" sz="2000" dirty="0"/>
              <a:t>_”+</a:t>
            </a:r>
            <a:r>
              <a:rPr lang="en-US" sz="2000" dirty="0" err="1"/>
              <a:t>cstr</a:t>
            </a:r>
            <a:r>
              <a:rPr lang="en-US" sz="2000" dirty="0"/>
              <a:t>(</a:t>
            </a:r>
            <a:r>
              <a:rPr lang="en-US" sz="2000" dirty="0" err="1"/>
              <a:t>cint</a:t>
            </a:r>
            <a:r>
              <a:rPr lang="en-US" sz="2000" dirty="0"/>
              <a:t>(</a:t>
            </a:r>
            <a:r>
              <a:rPr lang="en-US" sz="2000" dirty="0" err="1"/>
              <a:t>var</a:t>
            </a:r>
            <a:r>
              <a:rPr lang="en-US" sz="2000" dirty="0"/>
              <a:t>(“Diffuser”))) to the variable</a:t>
            </a:r>
          </a:p>
          <a:p>
            <a:pPr marL="0" indent="0">
              <a:spcBef>
                <a:spcPts val="25"/>
              </a:spcBef>
              <a:buFontTx/>
              <a:buNone/>
            </a:pPr>
            <a:endParaRPr lang="en-US" sz="2000" dirty="0"/>
          </a:p>
          <a:p>
            <a:pPr marL="0" indent="0">
              <a:spcBef>
                <a:spcPts val="25"/>
              </a:spcBef>
              <a:buFontTx/>
              <a:buNone/>
            </a:pPr>
            <a:r>
              <a:rPr lang="en-US" sz="2000" dirty="0"/>
              <a:t>The </a:t>
            </a:r>
            <a:r>
              <a:rPr lang="en-US" sz="2000" dirty="0" err="1"/>
              <a:t>cstr</a:t>
            </a:r>
            <a:r>
              <a:rPr lang="en-US" sz="2000" dirty="0"/>
              <a:t> command converts a character to a string</a:t>
            </a:r>
          </a:p>
          <a:p>
            <a:pPr marL="0" indent="0">
              <a:spcBef>
                <a:spcPts val="25"/>
              </a:spcBef>
              <a:buFontTx/>
              <a:buNone/>
            </a:pPr>
            <a:r>
              <a:rPr lang="en-US" sz="2000" dirty="0"/>
              <a:t>The </a:t>
            </a:r>
            <a:r>
              <a:rPr lang="en-US" sz="2000" dirty="0" err="1"/>
              <a:t>cint</a:t>
            </a:r>
            <a:r>
              <a:rPr lang="en-US" sz="2000" dirty="0"/>
              <a:t> command assures that the value is an integer</a:t>
            </a:r>
          </a:p>
          <a:p>
            <a:pPr marL="0" indent="0">
              <a:spcBef>
                <a:spcPts val="25"/>
              </a:spcBef>
              <a:buFontTx/>
              <a:buNone/>
            </a:pPr>
            <a:r>
              <a:rPr lang="en-US" sz="2000" dirty="0"/>
              <a:t>The </a:t>
            </a:r>
            <a:r>
              <a:rPr lang="en-US" sz="2000" dirty="0" err="1"/>
              <a:t>var</a:t>
            </a:r>
            <a:r>
              <a:rPr lang="en-US" sz="2000" dirty="0"/>
              <a:t> command is the User-Defined variable</a:t>
            </a:r>
          </a:p>
        </p:txBody>
      </p:sp>
      <p:pic>
        <p:nvPicPr>
          <p:cNvPr id="5" name="Picture 4" descr="TIR Hybrid, 1.jpg"/>
          <p:cNvPicPr>
            <a:picLocks noChangeAspect="1"/>
          </p:cNvPicPr>
          <p:nvPr/>
        </p:nvPicPr>
        <p:blipFill>
          <a:blip r:embed="rId3" cstate="print"/>
          <a:stretch>
            <a:fillRect/>
          </a:stretch>
        </p:blipFill>
        <p:spPr bwMode="auto">
          <a:xfrm>
            <a:off x="685800" y="3581846"/>
            <a:ext cx="7772400" cy="266655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537448" cy="685800"/>
          </a:xfrm>
          <a:noFill/>
        </p:spPr>
        <p:txBody>
          <a:bodyPr lIns="91432" tIns="45716" rIns="91432" bIns="45716">
            <a:noAutofit/>
          </a:bodyPr>
          <a:lstStyle/>
          <a:p>
            <a:pPr marL="0" indent="0">
              <a:spcBef>
                <a:spcPts val="25"/>
              </a:spcBef>
              <a:buFontTx/>
              <a:buNone/>
            </a:pPr>
            <a:r>
              <a:rPr lang="en-US" sz="2000" dirty="0"/>
              <a:t>The first pass through the optimization process the variable </a:t>
            </a:r>
            <a:r>
              <a:rPr lang="en-US" sz="2000" dirty="0" err="1"/>
              <a:t>PropertyName</a:t>
            </a:r>
            <a:r>
              <a:rPr lang="en-US" sz="2000" dirty="0"/>
              <a:t> will have the value “MoldTech_1”. In the second iteration it will be “MoldTech_2”, and so on until the last value is reached.</a:t>
            </a:r>
          </a:p>
        </p:txBody>
      </p:sp>
      <p:pic>
        <p:nvPicPr>
          <p:cNvPr id="5" name="Picture 4" descr="TIR Hybrid, 1.jpg"/>
          <p:cNvPicPr>
            <a:picLocks noChangeAspect="1"/>
          </p:cNvPicPr>
          <p:nvPr/>
        </p:nvPicPr>
        <p:blipFill>
          <a:blip r:embed="rId3" cstate="print"/>
          <a:stretch>
            <a:fillRect/>
          </a:stretch>
        </p:blipFill>
        <p:spPr bwMode="auto">
          <a:xfrm>
            <a:off x="685800" y="3581846"/>
            <a:ext cx="7772400" cy="266655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537448" cy="685800"/>
          </a:xfrm>
          <a:noFill/>
        </p:spPr>
        <p:txBody>
          <a:bodyPr lIns="91432" tIns="45716" rIns="91432" bIns="45716">
            <a:noAutofit/>
          </a:bodyPr>
          <a:lstStyle/>
          <a:p>
            <a:pPr marL="0" indent="0">
              <a:spcBef>
                <a:spcPts val="25"/>
              </a:spcBef>
              <a:buFontTx/>
              <a:buNone/>
            </a:pPr>
            <a:r>
              <a:rPr lang="en-US" sz="2000" dirty="0"/>
              <a:t>The second line applies the Surface Property to the surface named “Front” in the TracePro model. In this example the name of the surface property is defined by </a:t>
            </a:r>
            <a:r>
              <a:rPr lang="en-US" sz="2000" dirty="0" err="1"/>
              <a:t>PropertyName</a:t>
            </a:r>
            <a:r>
              <a:rPr lang="en-US" sz="2000" dirty="0"/>
              <a:t>, the catalog is “</a:t>
            </a:r>
            <a:r>
              <a:rPr lang="en-US" sz="2000" dirty="0" err="1"/>
              <a:t>PropertyOptimize</a:t>
            </a:r>
            <a:r>
              <a:rPr lang="en-US" sz="2000" dirty="0"/>
              <a:t>”, and the surface the property is applied to is “Front”.</a:t>
            </a:r>
          </a:p>
        </p:txBody>
      </p:sp>
      <p:pic>
        <p:nvPicPr>
          <p:cNvPr id="5" name="Picture 4" descr="TIR Hybrid, 1.jpg"/>
          <p:cNvPicPr>
            <a:picLocks noChangeAspect="1"/>
          </p:cNvPicPr>
          <p:nvPr/>
        </p:nvPicPr>
        <p:blipFill>
          <a:blip r:embed="rId3" cstate="print"/>
          <a:stretch>
            <a:fillRect/>
          </a:stretch>
        </p:blipFill>
        <p:spPr bwMode="auto">
          <a:xfrm>
            <a:off x="685800" y="3581846"/>
            <a:ext cx="7772400" cy="266655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537448" cy="685800"/>
          </a:xfrm>
          <a:noFill/>
        </p:spPr>
        <p:txBody>
          <a:bodyPr lIns="91432" tIns="45716" rIns="91432" bIns="45716">
            <a:noAutofit/>
          </a:bodyPr>
          <a:lstStyle/>
          <a:p>
            <a:pPr marL="0" indent="0">
              <a:spcBef>
                <a:spcPts val="25"/>
              </a:spcBef>
              <a:buFontTx/>
              <a:buNone/>
            </a:pPr>
            <a:r>
              <a:rPr lang="en-US" sz="2000" dirty="0"/>
              <a:t>The last line refreshes the model window in TracePro.</a:t>
            </a:r>
          </a:p>
        </p:txBody>
      </p:sp>
      <p:pic>
        <p:nvPicPr>
          <p:cNvPr id="5" name="Picture 4" descr="TIR Hybrid, 1.jpg"/>
          <p:cNvPicPr>
            <a:picLocks noChangeAspect="1"/>
          </p:cNvPicPr>
          <p:nvPr/>
        </p:nvPicPr>
        <p:blipFill>
          <a:blip r:embed="rId3" cstate="print"/>
          <a:stretch>
            <a:fillRect/>
          </a:stretch>
        </p:blipFill>
        <p:spPr bwMode="auto">
          <a:xfrm>
            <a:off x="685800" y="3581846"/>
            <a:ext cx="7772400" cy="266655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537448" cy="685800"/>
          </a:xfrm>
          <a:noFill/>
        </p:spPr>
        <p:txBody>
          <a:bodyPr lIns="91432" tIns="45716" rIns="91432" bIns="45716">
            <a:noAutofit/>
          </a:bodyPr>
          <a:lstStyle/>
          <a:p>
            <a:pPr marL="0" indent="0">
              <a:spcBef>
                <a:spcPts val="25"/>
              </a:spcBef>
              <a:buFontTx/>
              <a:buNone/>
            </a:pPr>
            <a:r>
              <a:rPr lang="en-US" sz="2000" dirty="0"/>
              <a:t>Add a Uniformity operand in the Operand List window. Enter “Receiver” for the Surface name.</a:t>
            </a:r>
          </a:p>
        </p:txBody>
      </p:sp>
      <p:pic>
        <p:nvPicPr>
          <p:cNvPr id="5" name="Picture 4" descr="TIR Hybrid, 1.jpg"/>
          <p:cNvPicPr>
            <a:picLocks noChangeAspect="1"/>
          </p:cNvPicPr>
          <p:nvPr/>
        </p:nvPicPr>
        <p:blipFill>
          <a:blip r:embed="rId3" cstate="print"/>
          <a:stretch>
            <a:fillRect/>
          </a:stretch>
        </p:blipFill>
        <p:spPr bwMode="auto">
          <a:xfrm>
            <a:off x="1371600" y="2026855"/>
            <a:ext cx="6400800" cy="408632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537448" cy="685800"/>
          </a:xfrm>
          <a:noFill/>
        </p:spPr>
        <p:txBody>
          <a:bodyPr lIns="91432" tIns="45716" rIns="91432" bIns="45716">
            <a:noAutofit/>
          </a:bodyPr>
          <a:lstStyle/>
          <a:p>
            <a:pPr marL="0" indent="0">
              <a:spcBef>
                <a:spcPts val="25"/>
              </a:spcBef>
              <a:buFontTx/>
              <a:buNone/>
            </a:pPr>
            <a:r>
              <a:rPr lang="en-US" sz="2000" dirty="0"/>
              <a:t>Double click in the Target Value cell and then choose “The 13 Targets-2” from the dropdown menu and click Apply. </a:t>
            </a:r>
          </a:p>
        </p:txBody>
      </p:sp>
      <p:pic>
        <p:nvPicPr>
          <p:cNvPr id="5" name="Picture 4" descr="TIR Hybrid, 1.jpg"/>
          <p:cNvPicPr>
            <a:picLocks noChangeAspect="1"/>
          </p:cNvPicPr>
          <p:nvPr/>
        </p:nvPicPr>
        <p:blipFill>
          <a:blip r:embed="rId3" cstate="print"/>
          <a:stretch>
            <a:fillRect/>
          </a:stretch>
        </p:blipFill>
        <p:spPr bwMode="auto">
          <a:xfrm>
            <a:off x="1143000" y="2135017"/>
            <a:ext cx="6858000" cy="403718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537448" cy="685800"/>
          </a:xfrm>
          <a:noFill/>
        </p:spPr>
        <p:txBody>
          <a:bodyPr lIns="91432" tIns="45716" rIns="91432" bIns="45716">
            <a:noAutofit/>
          </a:bodyPr>
          <a:lstStyle/>
          <a:p>
            <a:pPr marL="0" indent="0">
              <a:spcBef>
                <a:spcPts val="25"/>
              </a:spcBef>
              <a:buFontTx/>
              <a:buNone/>
            </a:pPr>
            <a:r>
              <a:rPr lang="en-US" sz="2000" dirty="0"/>
              <a:t>Click Start to start the optimization process.</a:t>
            </a:r>
          </a:p>
        </p:txBody>
      </p:sp>
      <p:pic>
        <p:nvPicPr>
          <p:cNvPr id="5" name="Picture 4" descr="TIR Hybrid, 1.jpg"/>
          <p:cNvPicPr>
            <a:picLocks noChangeAspect="1"/>
          </p:cNvPicPr>
          <p:nvPr/>
        </p:nvPicPr>
        <p:blipFill>
          <a:blip r:embed="rId3" cstate="print"/>
          <a:stretch>
            <a:fillRect/>
          </a:stretch>
        </p:blipFill>
        <p:spPr bwMode="auto">
          <a:xfrm>
            <a:off x="1143000" y="2057400"/>
            <a:ext cx="6858000" cy="395121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537448" cy="685800"/>
          </a:xfrm>
          <a:noFill/>
        </p:spPr>
        <p:txBody>
          <a:bodyPr lIns="91432" tIns="45716" rIns="91432" bIns="45716">
            <a:noAutofit/>
          </a:bodyPr>
          <a:lstStyle/>
          <a:p>
            <a:pPr marL="0" indent="0">
              <a:spcBef>
                <a:spcPts val="25"/>
              </a:spcBef>
              <a:buFontTx/>
              <a:buNone/>
            </a:pPr>
            <a:r>
              <a:rPr lang="en-US" sz="2000" dirty="0"/>
              <a:t>Optimization Log</a:t>
            </a:r>
          </a:p>
        </p:txBody>
      </p:sp>
      <p:pic>
        <p:nvPicPr>
          <p:cNvPr id="5" name="Picture 4" descr="TIR Hybrid, 1.jpg"/>
          <p:cNvPicPr>
            <a:picLocks noChangeAspect="1"/>
          </p:cNvPicPr>
          <p:nvPr/>
        </p:nvPicPr>
        <p:blipFill>
          <a:blip r:embed="rId3" cstate="print"/>
          <a:stretch>
            <a:fillRect/>
          </a:stretch>
        </p:blipFill>
        <p:spPr bwMode="auto">
          <a:xfrm>
            <a:off x="2746071" y="1676400"/>
            <a:ext cx="3651858" cy="462471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The goal is to select the best Surface Property from a catalog of surface textures to produce the best uniformity on a target</a:t>
            </a:r>
          </a:p>
        </p:txBody>
      </p:sp>
      <p:pic>
        <p:nvPicPr>
          <p:cNvPr id="5" name="Picture 4" descr="TIR Hybrid, 1.jpg"/>
          <p:cNvPicPr>
            <a:picLocks noChangeAspect="1"/>
          </p:cNvPicPr>
          <p:nvPr/>
        </p:nvPicPr>
        <p:blipFill>
          <a:blip r:embed="rId3" cstate="print"/>
          <a:stretch>
            <a:fillRect/>
          </a:stretch>
        </p:blipFill>
        <p:spPr bwMode="auto">
          <a:xfrm>
            <a:off x="1828800" y="2130713"/>
            <a:ext cx="5486400" cy="404148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537448" cy="685800"/>
          </a:xfrm>
          <a:noFill/>
        </p:spPr>
        <p:txBody>
          <a:bodyPr lIns="91432" tIns="45716" rIns="91432" bIns="45716">
            <a:noAutofit/>
          </a:bodyPr>
          <a:lstStyle/>
          <a:p>
            <a:pPr marL="0" indent="0">
              <a:spcBef>
                <a:spcPts val="25"/>
              </a:spcBef>
              <a:buFontTx/>
              <a:buNone/>
            </a:pPr>
            <a:r>
              <a:rPr lang="en-US" sz="2000" dirty="0"/>
              <a:t>Irradiance Map for optimized solution</a:t>
            </a:r>
          </a:p>
        </p:txBody>
      </p:sp>
      <p:pic>
        <p:nvPicPr>
          <p:cNvPr id="5" name="Picture 4" descr="TIR Hybrid, 1.jpg"/>
          <p:cNvPicPr>
            <a:picLocks noChangeAspect="1"/>
          </p:cNvPicPr>
          <p:nvPr/>
        </p:nvPicPr>
        <p:blipFill>
          <a:blip r:embed="rId3" cstate="print"/>
          <a:stretch>
            <a:fillRect/>
          </a:stretch>
        </p:blipFill>
        <p:spPr bwMode="auto">
          <a:xfrm>
            <a:off x="1603099" y="1794838"/>
            <a:ext cx="5943600" cy="436944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The surface texture will be applied to the front surface of the diffuser. This surface is named “Front” in the TracePro model.</a:t>
            </a:r>
          </a:p>
        </p:txBody>
      </p:sp>
      <p:pic>
        <p:nvPicPr>
          <p:cNvPr id="5" name="Picture 4" descr="TIR Hybrid, 1.jpg"/>
          <p:cNvPicPr>
            <a:picLocks noChangeAspect="1"/>
          </p:cNvPicPr>
          <p:nvPr/>
        </p:nvPicPr>
        <p:blipFill>
          <a:blip r:embed="rId3" cstate="print"/>
          <a:stretch>
            <a:fillRect/>
          </a:stretch>
        </p:blipFill>
        <p:spPr bwMode="auto">
          <a:xfrm>
            <a:off x="1828800" y="2130712"/>
            <a:ext cx="5486400" cy="405190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Add the Seoul Semiconductor Acrich2-13W Surface Source Property to the TracePro property database by going to Tools-&gt;Database-&gt;Import and browsing to the file named “Acrich2-13W.txt”. This will make a new Surface Source Property catalog named “Seoul Semiconductor” and place the property there.</a:t>
            </a:r>
          </a:p>
        </p:txBody>
      </p:sp>
      <p:pic>
        <p:nvPicPr>
          <p:cNvPr id="5" name="Picture 4" descr="TIR Hybrid, 1.jpg"/>
          <p:cNvPicPr>
            <a:picLocks noChangeAspect="1"/>
          </p:cNvPicPr>
          <p:nvPr/>
        </p:nvPicPr>
        <p:blipFill>
          <a:blip r:embed="rId3" cstate="print"/>
          <a:stretch>
            <a:fillRect/>
          </a:stretch>
        </p:blipFill>
        <p:spPr bwMode="auto">
          <a:xfrm>
            <a:off x="1143000" y="2871660"/>
            <a:ext cx="6858000" cy="337674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Go to Define-&gt;Edit Property Data-&gt;Surface Properties. </a:t>
            </a:r>
          </a:p>
        </p:txBody>
      </p:sp>
      <p:pic>
        <p:nvPicPr>
          <p:cNvPr id="5" name="Picture 4" descr="TIR Hybrid, 1.jpg"/>
          <p:cNvPicPr>
            <a:picLocks noChangeAspect="1"/>
          </p:cNvPicPr>
          <p:nvPr/>
        </p:nvPicPr>
        <p:blipFill>
          <a:blip r:embed="rId3" cstate="print"/>
          <a:stretch>
            <a:fillRect/>
          </a:stretch>
        </p:blipFill>
        <p:spPr bwMode="auto">
          <a:xfrm>
            <a:off x="1143000" y="2025453"/>
            <a:ext cx="6858000" cy="346094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In the Surface Property Editor window, click Add Catalog and add a new Catalog named </a:t>
            </a:r>
            <a:r>
              <a:rPr lang="en-US" sz="2000" dirty="0" err="1"/>
              <a:t>PropertyOptimize</a:t>
            </a:r>
            <a:r>
              <a:rPr lang="en-US" sz="2000" dirty="0"/>
              <a:t>.</a:t>
            </a:r>
          </a:p>
        </p:txBody>
      </p:sp>
      <p:pic>
        <p:nvPicPr>
          <p:cNvPr id="5" name="Picture 4" descr="TIR Hybrid, 1.jpg"/>
          <p:cNvPicPr>
            <a:picLocks noChangeAspect="1"/>
          </p:cNvPicPr>
          <p:nvPr/>
        </p:nvPicPr>
        <p:blipFill>
          <a:blip r:embed="rId3" cstate="print"/>
          <a:stretch>
            <a:fillRect/>
          </a:stretch>
        </p:blipFill>
        <p:spPr bwMode="auto">
          <a:xfrm>
            <a:off x="1600200" y="2285340"/>
            <a:ext cx="5943600" cy="33534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In order to scan through the Surface Properties in a catalog using the 3D Interactive Optimizers, the properties need have the same name, varying by a number appended to the end of the file name. For example: Property_1, Property_2, Property_3, …..</a:t>
            </a:r>
          </a:p>
        </p:txBody>
      </p:sp>
      <p:pic>
        <p:nvPicPr>
          <p:cNvPr id="5" name="Picture 4" descr="TIR Hybrid, 1.jpg"/>
          <p:cNvPicPr>
            <a:picLocks noChangeAspect="1"/>
          </p:cNvPicPr>
          <p:nvPr/>
        </p:nvPicPr>
        <p:blipFill>
          <a:blip r:embed="rId3" cstate="print"/>
          <a:stretch>
            <a:fillRect/>
          </a:stretch>
        </p:blipFill>
        <p:spPr bwMode="auto">
          <a:xfrm>
            <a:off x="1600200" y="2667000"/>
            <a:ext cx="5943600" cy="347458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78"/>
          <p:cNvSpPr>
            <a:spLocks noGrp="1" noChangeArrowheads="1"/>
          </p:cNvSpPr>
          <p:nvPr>
            <p:ph type="title"/>
          </p:nvPr>
        </p:nvSpPr>
        <p:spPr>
          <a:noFill/>
        </p:spPr>
        <p:txBody>
          <a:bodyPr lIns="96661" tIns="48331" rIns="96661" bIns="48331"/>
          <a:lstStyle/>
          <a:p>
            <a:r>
              <a:rPr lang="en-US" dirty="0"/>
              <a:t>Property Optimization Example</a:t>
            </a:r>
          </a:p>
        </p:txBody>
      </p:sp>
      <p:sp>
        <p:nvSpPr>
          <p:cNvPr id="104450" name="Rectangle 16"/>
          <p:cNvSpPr>
            <a:spLocks noGrp="1" noChangeArrowheads="1"/>
          </p:cNvSpPr>
          <p:nvPr>
            <p:ph type="body" idx="4294967295"/>
          </p:nvPr>
        </p:nvSpPr>
        <p:spPr>
          <a:xfrm>
            <a:off x="301752" y="1216152"/>
            <a:ext cx="8229600" cy="685800"/>
          </a:xfrm>
          <a:noFill/>
        </p:spPr>
        <p:txBody>
          <a:bodyPr lIns="91432" tIns="45716" rIns="91432" bIns="45716">
            <a:noAutofit/>
          </a:bodyPr>
          <a:lstStyle/>
          <a:p>
            <a:pPr marL="0" indent="0">
              <a:spcBef>
                <a:spcPts val="25"/>
              </a:spcBef>
              <a:buFontTx/>
              <a:buNone/>
            </a:pPr>
            <a:r>
              <a:rPr lang="en-US" sz="2000" dirty="0"/>
              <a:t>This example will use the Surface Properties in the </a:t>
            </a:r>
            <a:r>
              <a:rPr lang="en-US" sz="2000" dirty="0" err="1"/>
              <a:t>MoldTech</a:t>
            </a:r>
            <a:r>
              <a:rPr lang="en-US" sz="2000" dirty="0"/>
              <a:t> catalog in TracePro. Open the Surface Property Editor window at Define-&gt;Edit Property Data-&gt;Surface Properties and select the </a:t>
            </a:r>
            <a:r>
              <a:rPr lang="en-US" sz="2000" dirty="0" err="1"/>
              <a:t>Moldtech</a:t>
            </a:r>
            <a:r>
              <a:rPr lang="en-US" sz="2000" dirty="0"/>
              <a:t> Catalog.</a:t>
            </a:r>
          </a:p>
        </p:txBody>
      </p:sp>
      <p:pic>
        <p:nvPicPr>
          <p:cNvPr id="5" name="Picture 4" descr="TIR Hybrid, 1.jpg"/>
          <p:cNvPicPr>
            <a:picLocks noChangeAspect="1"/>
          </p:cNvPicPr>
          <p:nvPr/>
        </p:nvPicPr>
        <p:blipFill>
          <a:blip r:embed="rId3" cstate="print"/>
          <a:stretch>
            <a:fillRect/>
          </a:stretch>
        </p:blipFill>
        <p:spPr bwMode="auto">
          <a:xfrm>
            <a:off x="1371600" y="2362200"/>
            <a:ext cx="6400800" cy="377260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Lambda Research Corpor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26721</TotalTime>
  <Words>883</Words>
  <Application>Microsoft Office PowerPoint</Application>
  <PresentationFormat>On-screen Show (4:3)</PresentationFormat>
  <Paragraphs>97</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Lambda Research Corporation</vt:lpstr>
      <vt:lpstr>Optimization with TracePro : Examples</vt:lpstr>
      <vt:lpstr>PowerPoint Presentation</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lpstr>Property Optimization Example</vt:lpstr>
    </vt:vector>
  </TitlesOfParts>
  <Company>Lambda Research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Lambda Research Corporation</dc:title>
  <dc:creator>Ryan McMeniman</dc:creator>
  <cp:lastModifiedBy>David Jacobsen</cp:lastModifiedBy>
  <cp:revision>768</cp:revision>
  <cp:lastPrinted>2017-10-06T18:43:31Z</cp:lastPrinted>
  <dcterms:created xsi:type="dcterms:W3CDTF">2014-02-06T21:57:37Z</dcterms:created>
  <dcterms:modified xsi:type="dcterms:W3CDTF">2020-08-25T21:28:50Z</dcterms:modified>
</cp:coreProperties>
</file>