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66" r:id="rId2"/>
    <p:sldId id="290" r:id="rId3"/>
    <p:sldId id="296" r:id="rId4"/>
    <p:sldId id="294" r:id="rId5"/>
    <p:sldId id="297" r:id="rId6"/>
    <p:sldId id="295" r:id="rId7"/>
    <p:sldId id="292" r:id="rId8"/>
    <p:sldId id="298" r:id="rId9"/>
    <p:sldId id="291" r:id="rId10"/>
    <p:sldId id="304" r:id="rId11"/>
    <p:sldId id="301" r:id="rId12"/>
    <p:sldId id="299" r:id="rId13"/>
    <p:sldId id="293" r:id="rId14"/>
    <p:sldId id="302" r:id="rId15"/>
    <p:sldId id="303" r:id="rId16"/>
    <p:sldId id="305"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orient="horz" pos="912">
          <p15:clr>
            <a:srgbClr val="A4A3A4"/>
          </p15:clr>
        </p15:guide>
        <p15:guide id="3"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838" autoAdjust="0"/>
    <p:restoredTop sz="94671" autoAdjust="0"/>
  </p:normalViewPr>
  <p:slideViewPr>
    <p:cSldViewPr>
      <p:cViewPr varScale="1">
        <p:scale>
          <a:sx n="105" d="100"/>
          <a:sy n="105" d="100"/>
        </p:scale>
        <p:origin x="306" y="120"/>
      </p:cViewPr>
      <p:guideLst>
        <p:guide orient="horz"/>
        <p:guide orient="horz" pos="912"/>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76" d="100"/>
          <a:sy n="76" d="100"/>
        </p:scale>
        <p:origin x="-3402"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A8E5BE45-7824-4CA5-8E57-AE5476AFE6D8}" type="datetimeFigureOut">
              <a:rPr lang="en-US" smtClean="0"/>
              <a:t>1/29/2020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E93A67E-141C-4AD6-B9FC-858F8ADBEC35}" type="slidenum">
              <a:rPr lang="en-US" smtClean="0"/>
              <a:t>‹#›</a:t>
            </a:fld>
            <a:endParaRPr lang="en-US" dirty="0"/>
          </a:p>
        </p:txBody>
      </p:sp>
    </p:spTree>
    <p:extLst>
      <p:ext uri="{BB962C8B-B14F-4D97-AF65-F5344CB8AC3E}">
        <p14:creationId xmlns:p14="http://schemas.microsoft.com/office/powerpoint/2010/main" val="21591921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FF1D976-FE2D-4444-9788-E32A341ECBC7}" type="datetimeFigureOut">
              <a:rPr lang="en-US" smtClean="0"/>
              <a:t>1/29/2020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AEA04CA-59BA-4C41-B570-70ED2949EEF5}" type="slidenum">
              <a:rPr lang="en-US" smtClean="0"/>
              <a:t>‹#›</a:t>
            </a:fld>
            <a:endParaRPr lang="en-US" dirty="0"/>
          </a:p>
        </p:txBody>
      </p:sp>
    </p:spTree>
    <p:extLst>
      <p:ext uri="{BB962C8B-B14F-4D97-AF65-F5344CB8AC3E}">
        <p14:creationId xmlns:p14="http://schemas.microsoft.com/office/powerpoint/2010/main" val="4357762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tiff"/></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tiff"/><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24" y="0"/>
            <a:ext cx="9144000" cy="6096000"/>
          </a:xfrm>
          <a:prstGeom prst="rect">
            <a:avLst/>
          </a:prstGeom>
        </p:spPr>
      </p:pic>
      <p:sp>
        <p:nvSpPr>
          <p:cNvPr id="13" name="Title 1"/>
          <p:cNvSpPr>
            <a:spLocks noGrp="1"/>
          </p:cNvSpPr>
          <p:nvPr>
            <p:ph type="ctrTitle" hasCustomPrompt="1"/>
          </p:nvPr>
        </p:nvSpPr>
        <p:spPr>
          <a:xfrm>
            <a:off x="2756660" y="4435366"/>
            <a:ext cx="5549900" cy="685800"/>
          </a:xfrm>
        </p:spPr>
        <p:txBody>
          <a:bodyPr lIns="0" tIns="0" rIns="0" bIns="0">
            <a:noAutofit/>
          </a:bodyPr>
          <a:lstStyle>
            <a:lvl1pPr algn="r" defTabSz="914400" rtl="0" eaLnBrk="1" latinLnBrk="0" hangingPunct="1">
              <a:spcBef>
                <a:spcPct val="0"/>
              </a:spcBef>
              <a:buNone/>
              <a:defRPr lang="en-US" sz="2000" b="1" kern="1200" cap="all" baseline="0" dirty="0">
                <a:solidFill>
                  <a:schemeClr val="tx1"/>
                </a:solidFill>
                <a:effectLst>
                  <a:outerShdw blurRad="50800" dist="38100" dir="2700000" algn="tl" rotWithShape="0">
                    <a:prstClr val="black">
                      <a:alpha val="40000"/>
                    </a:prstClr>
                  </a:outerShdw>
                </a:effectLst>
                <a:latin typeface="Arial" panose="020B0604020202020204" pitchFamily="34" charset="0"/>
                <a:ea typeface="+mj-ea"/>
                <a:cs typeface="Arial" panose="020B0604020202020204" pitchFamily="34" charset="0"/>
              </a:defRPr>
            </a:lvl1pPr>
          </a:lstStyle>
          <a:p>
            <a:r>
              <a:rPr lang="en-US" dirty="0"/>
              <a:t>OSLO Webinar series</a:t>
            </a:r>
          </a:p>
        </p:txBody>
      </p:sp>
      <p:sp>
        <p:nvSpPr>
          <p:cNvPr id="14" name="Subtitle 2"/>
          <p:cNvSpPr>
            <a:spLocks noGrp="1"/>
          </p:cNvSpPr>
          <p:nvPr>
            <p:ph type="subTitle" idx="1" hasCustomPrompt="1"/>
          </p:nvPr>
        </p:nvSpPr>
        <p:spPr>
          <a:xfrm>
            <a:off x="4555724" y="5105400"/>
            <a:ext cx="3733800" cy="304800"/>
          </a:xfrm>
        </p:spPr>
        <p:txBody>
          <a:bodyPr lIns="0" tIns="0" rIns="0" bIns="0">
            <a:noAutofit/>
          </a:bodyPr>
          <a:lstStyle>
            <a:lvl1pPr marL="0" indent="0" algn="r">
              <a:buNone/>
              <a:defRPr lang="en-US" sz="1600" b="0" kern="1200" cap="none" baseline="0" dirty="0">
                <a:solidFill>
                  <a:schemeClr val="tx1"/>
                </a:solidFill>
                <a:effectLst>
                  <a:outerShdw blurRad="50800" dist="38100" dir="2700000" algn="tl" rotWithShape="0">
                    <a:prstClr val="black">
                      <a:alpha val="40000"/>
                    </a:prstClr>
                  </a:outerShdw>
                </a:effectLst>
                <a:latin typeface="Arial" panose="020B0604020202020204" pitchFamily="34" charset="0"/>
                <a:ea typeface="+mj-ea"/>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Richard N. Youngworth - Presenter</a:t>
            </a:r>
          </a:p>
        </p:txBody>
      </p:sp>
      <p:pic>
        <p:nvPicPr>
          <p:cNvPr id="3" name="Picture 2" descr="S:\Lambda Research\Graphics\Lambda Logo 072513\Lambda Research Corporation Logo 072513 RGB_PNG.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7302476" y="6301555"/>
            <a:ext cx="1848348" cy="510355"/>
          </a:xfrm>
          <a:prstGeom prst="rect">
            <a:avLst/>
          </a:prstGeom>
          <a:noFill/>
          <a:extLst>
            <a:ext uri="{909E8E84-426E-40DD-AFC4-6F175D3DCCD1}">
              <a14:hiddenFill xmlns:a14="http://schemas.microsoft.com/office/drawing/2010/main">
                <a:solidFill>
                  <a:srgbClr val="FFFFFF"/>
                </a:solidFill>
              </a14:hiddenFill>
            </a:ext>
          </a:extLst>
        </p:spPr>
      </p:pic>
      <p:sp>
        <p:nvSpPr>
          <p:cNvPr id="15" name="Date Placeholder 3"/>
          <p:cNvSpPr>
            <a:spLocks noGrp="1"/>
          </p:cNvSpPr>
          <p:nvPr>
            <p:ph type="dt" sz="half" idx="2"/>
          </p:nvPr>
        </p:nvSpPr>
        <p:spPr>
          <a:xfrm>
            <a:off x="6255387" y="5361296"/>
            <a:ext cx="2133600" cy="268160"/>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endParaRPr lang="en-US" dirty="0"/>
          </a:p>
        </p:txBody>
      </p:sp>
      <p:sp>
        <p:nvSpPr>
          <p:cNvPr id="12" name="TextBox 11"/>
          <p:cNvSpPr txBox="1"/>
          <p:nvPr userDrawn="1"/>
        </p:nvSpPr>
        <p:spPr>
          <a:xfrm>
            <a:off x="393700" y="6604172"/>
            <a:ext cx="3568700" cy="230832"/>
          </a:xfrm>
          <a:prstGeom prst="rect">
            <a:avLst/>
          </a:prstGeom>
          <a:noFill/>
        </p:spPr>
        <p:txBody>
          <a:bodyPr wrap="square" rtlCol="0">
            <a:spAutoFit/>
          </a:bodyPr>
          <a:lstStyle/>
          <a:p>
            <a:r>
              <a:rPr lang="en-US" sz="900" b="1" kern="1200" dirty="0">
                <a:solidFill>
                  <a:schemeClr val="bg1">
                    <a:lumMod val="50000"/>
                  </a:schemeClr>
                </a:solidFill>
                <a:latin typeface="Arial" panose="020B0604020202020204" pitchFamily="34" charset="0"/>
                <a:ea typeface="+mn-ea"/>
                <a:cs typeface="Arial" panose="020B0604020202020204" pitchFamily="34" charset="0"/>
              </a:rPr>
              <a:t>Proprietary</a:t>
            </a:r>
            <a:r>
              <a:rPr lang="en-US" sz="900" b="1" kern="1200" baseline="0" dirty="0">
                <a:solidFill>
                  <a:schemeClr val="bg1">
                    <a:lumMod val="50000"/>
                  </a:schemeClr>
                </a:solidFill>
                <a:latin typeface="Arial" panose="020B0604020202020204" pitchFamily="34" charset="0"/>
                <a:ea typeface="+mn-ea"/>
                <a:cs typeface="Arial" panose="020B0604020202020204" pitchFamily="34" charset="0"/>
              </a:rPr>
              <a:t> ‒ </a:t>
            </a:r>
            <a:r>
              <a:rPr lang="en-US" sz="900" b="1" kern="1200" dirty="0">
                <a:solidFill>
                  <a:schemeClr val="bg1">
                    <a:lumMod val="50000"/>
                  </a:schemeClr>
                </a:solidFill>
                <a:latin typeface="Arial" panose="020B0604020202020204" pitchFamily="34" charset="0"/>
                <a:ea typeface="+mn-ea"/>
                <a:cs typeface="Arial" panose="020B0604020202020204" pitchFamily="34" charset="0"/>
              </a:rPr>
              <a:t>Lambda Research Corporation</a:t>
            </a:r>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19100" y="228600"/>
            <a:ext cx="2578100" cy="630937"/>
          </a:xfrm>
          <a:prstGeom prst="rect">
            <a:avLst/>
          </a:prstGeom>
        </p:spPr>
      </p:pic>
      <p:sp>
        <p:nvSpPr>
          <p:cNvPr id="9" name="Footer Placeholder 3"/>
          <p:cNvSpPr>
            <a:spLocks noGrp="1"/>
          </p:cNvSpPr>
          <p:nvPr>
            <p:ph type="ftr" sz="quarter" idx="11"/>
          </p:nvPr>
        </p:nvSpPr>
        <p:spPr>
          <a:xfrm>
            <a:off x="3429000" y="6552596"/>
            <a:ext cx="2895600" cy="365125"/>
          </a:xfrm>
        </p:spPr>
        <p:txBody>
          <a:bodyPr/>
          <a:lstStyle/>
          <a:p>
            <a:fld id="{5F3903BC-53E7-4800-97AF-58D01E075FB1}" type="slidenum">
              <a:rPr lang="en-US" b="1" smtClean="0">
                <a:solidFill>
                  <a:schemeClr val="bg1">
                    <a:lumMod val="50000"/>
                  </a:schemeClr>
                </a:solidFill>
              </a:rPr>
              <a:pPr/>
              <a:t>‹#›</a:t>
            </a:fld>
            <a:r>
              <a:rPr lang="en-US" dirty="0"/>
              <a:t> </a:t>
            </a:r>
          </a:p>
        </p:txBody>
      </p:sp>
    </p:spTree>
    <p:extLst>
      <p:ext uri="{BB962C8B-B14F-4D97-AF65-F5344CB8AC3E}">
        <p14:creationId xmlns:p14="http://schemas.microsoft.com/office/powerpoint/2010/main" val="192950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4889"/>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userDrawn="1"/>
        </p:nvSpPr>
        <p:spPr>
          <a:xfrm>
            <a:off x="393700" y="6604172"/>
            <a:ext cx="5092700" cy="230832"/>
          </a:xfrm>
          <a:prstGeom prst="rect">
            <a:avLst/>
          </a:prstGeom>
          <a:noFill/>
        </p:spPr>
        <p:txBody>
          <a:bodyPr wrap="square" rtlCol="0">
            <a:spAutoFit/>
          </a:bodyPr>
          <a:lstStyle/>
          <a:p>
            <a:r>
              <a:rPr lang="en-US" sz="900" b="1" kern="1200" dirty="0">
                <a:solidFill>
                  <a:schemeClr val="bg1">
                    <a:lumMod val="50000"/>
                  </a:schemeClr>
                </a:solidFill>
                <a:latin typeface="Arial" panose="020B0604020202020204" pitchFamily="34" charset="0"/>
                <a:ea typeface="+mn-ea"/>
                <a:cs typeface="Arial" panose="020B0604020202020204" pitchFamily="34" charset="0"/>
              </a:rPr>
              <a:t>Proprietary</a:t>
            </a:r>
            <a:r>
              <a:rPr lang="en-US" sz="900" b="1" kern="1200" baseline="0" dirty="0">
                <a:solidFill>
                  <a:schemeClr val="bg1">
                    <a:lumMod val="50000"/>
                  </a:schemeClr>
                </a:solidFill>
                <a:latin typeface="Arial" panose="020B0604020202020204" pitchFamily="34" charset="0"/>
                <a:ea typeface="+mn-ea"/>
                <a:cs typeface="Arial" panose="020B0604020202020204" pitchFamily="34" charset="0"/>
              </a:rPr>
              <a:t> ‒ </a:t>
            </a:r>
            <a:r>
              <a:rPr lang="en-US" sz="900" b="1" kern="1200" dirty="0">
                <a:solidFill>
                  <a:schemeClr val="bg1">
                    <a:lumMod val="50000"/>
                  </a:schemeClr>
                </a:solidFill>
                <a:latin typeface="Arial" panose="020B0604020202020204" pitchFamily="34" charset="0"/>
                <a:ea typeface="+mn-ea"/>
                <a:cs typeface="Arial" panose="020B0604020202020204" pitchFamily="34" charset="0"/>
              </a:rPr>
              <a:t>Lambda Research Corporation</a:t>
            </a:r>
          </a:p>
        </p:txBody>
      </p:sp>
      <p:sp>
        <p:nvSpPr>
          <p:cNvPr id="8" name="Title 1"/>
          <p:cNvSpPr>
            <a:spLocks noGrp="1"/>
          </p:cNvSpPr>
          <p:nvPr>
            <p:ph type="title" hasCustomPrompt="1"/>
          </p:nvPr>
        </p:nvSpPr>
        <p:spPr>
          <a:xfrm>
            <a:off x="232214" y="169161"/>
            <a:ext cx="8471848" cy="914400"/>
          </a:xfrm>
        </p:spPr>
        <p:txBody>
          <a:bodyPr anchor="b" anchorCtr="0">
            <a:noAutofit/>
          </a:bodyPr>
          <a:lstStyle>
            <a:lvl1pPr algn="l">
              <a:lnSpc>
                <a:spcPct val="100000"/>
              </a:lnSpc>
              <a:defRPr sz="3200" b="1">
                <a:latin typeface="Arial" panose="020B0604020202020204" pitchFamily="34" charset="0"/>
                <a:cs typeface="Arial" panose="020B0604020202020204" pitchFamily="34" charset="0"/>
              </a:defRPr>
            </a:lvl1pPr>
          </a:lstStyle>
          <a:p>
            <a:r>
              <a:rPr lang="en-US" dirty="0"/>
              <a:t>Click to edit Master </a:t>
            </a:r>
            <a:br>
              <a:rPr lang="en-US" dirty="0"/>
            </a:br>
            <a:r>
              <a:rPr lang="en-US" dirty="0"/>
              <a:t>title style</a:t>
            </a:r>
          </a:p>
        </p:txBody>
      </p:sp>
      <p:sp>
        <p:nvSpPr>
          <p:cNvPr id="7" name="Content Placeholder 2"/>
          <p:cNvSpPr>
            <a:spLocks noGrp="1"/>
          </p:cNvSpPr>
          <p:nvPr>
            <p:ph idx="1"/>
          </p:nvPr>
        </p:nvSpPr>
        <p:spPr>
          <a:xfrm>
            <a:off x="383361" y="1295400"/>
            <a:ext cx="5029200" cy="5105400"/>
          </a:xfrm>
        </p:spPr>
        <p:txBody>
          <a:bodyPr>
            <a:normAutofit/>
          </a:bodyPr>
          <a:lstStyle>
            <a:lvl1pPr marL="234950" indent="-234950">
              <a:lnSpc>
                <a:spcPts val="2400"/>
              </a:lnSpc>
              <a:spcBef>
                <a:spcPts val="600"/>
              </a:spcBef>
              <a:spcAft>
                <a:spcPts val="600"/>
              </a:spcAft>
              <a:buFont typeface="Arial" panose="020B0604020202020204" pitchFamily="34" charset="0"/>
              <a:buChar char="●"/>
              <a:defRPr sz="1600">
                <a:latin typeface="Arial" panose="020B0604020202020204" pitchFamily="34" charset="0"/>
                <a:cs typeface="Arial" panose="020B0604020202020204" pitchFamily="34" charset="0"/>
              </a:defRPr>
            </a:lvl1pPr>
            <a:lvl2pPr marL="457200" indent="-222250">
              <a:lnSpc>
                <a:spcPts val="2400"/>
              </a:lnSpc>
              <a:spcBef>
                <a:spcPts val="600"/>
              </a:spcBef>
              <a:spcAft>
                <a:spcPts val="600"/>
              </a:spcAft>
              <a:defRPr sz="1600">
                <a:latin typeface="Arial" panose="020B0604020202020204" pitchFamily="34" charset="0"/>
                <a:cs typeface="Arial" panose="020B0604020202020204" pitchFamily="34" charset="0"/>
              </a:defRPr>
            </a:lvl2pPr>
            <a:lvl3pPr marL="692150" indent="-234950">
              <a:lnSpc>
                <a:spcPts val="2400"/>
              </a:lnSpc>
              <a:spcBef>
                <a:spcPts val="600"/>
              </a:spcBef>
              <a:spcAft>
                <a:spcPts val="600"/>
              </a:spcAft>
              <a:defRPr sz="1600">
                <a:latin typeface="Arial" panose="020B0604020202020204" pitchFamily="34" charset="0"/>
                <a:cs typeface="Arial" panose="020B0604020202020204" pitchFamily="34" charset="0"/>
              </a:defRPr>
            </a:lvl3pPr>
            <a:lvl4pPr marL="914400" indent="-222250">
              <a:lnSpc>
                <a:spcPts val="2400"/>
              </a:lnSpc>
              <a:spcBef>
                <a:spcPts val="600"/>
              </a:spcBef>
              <a:spcAft>
                <a:spcPts val="600"/>
              </a:spcAft>
              <a:defRPr sz="1600">
                <a:latin typeface="Arial" panose="020B0604020202020204" pitchFamily="34" charset="0"/>
                <a:cs typeface="Arial" panose="020B0604020202020204" pitchFamily="34" charset="0"/>
              </a:defRPr>
            </a:lvl4pPr>
            <a:lvl5pPr marL="1149350" indent="-234950">
              <a:lnSpc>
                <a:spcPts val="2400"/>
              </a:lnSpc>
              <a:spcBef>
                <a:spcPts val="600"/>
              </a:spcBef>
              <a:spcAft>
                <a:spcPts val="600"/>
              </a:spcAft>
              <a:defRPr sz="16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48600" y="6614909"/>
            <a:ext cx="855462" cy="209357"/>
          </a:xfrm>
          <a:prstGeom prst="rect">
            <a:avLst/>
          </a:prstGeom>
        </p:spPr>
      </p:pic>
      <p:sp>
        <p:nvSpPr>
          <p:cNvPr id="4" name="Footer Placeholder 3"/>
          <p:cNvSpPr>
            <a:spLocks noGrp="1"/>
          </p:cNvSpPr>
          <p:nvPr>
            <p:ph type="ftr" sz="quarter" idx="11"/>
          </p:nvPr>
        </p:nvSpPr>
        <p:spPr>
          <a:xfrm>
            <a:off x="3429000" y="6552596"/>
            <a:ext cx="2895600" cy="365125"/>
          </a:xfrm>
        </p:spPr>
        <p:txBody>
          <a:bodyPr/>
          <a:lstStyle/>
          <a:p>
            <a:fld id="{5F3903BC-53E7-4800-97AF-58D01E075FB1}" type="slidenum">
              <a:rPr lang="en-US" b="1" smtClean="0">
                <a:solidFill>
                  <a:schemeClr val="bg2"/>
                </a:solidFill>
              </a:rPr>
              <a:pPr/>
              <a:t>‹#›</a:t>
            </a:fld>
            <a:r>
              <a:rPr lang="en-US" dirty="0"/>
              <a:t> </a:t>
            </a:r>
          </a:p>
        </p:txBody>
      </p:sp>
    </p:spTree>
    <p:extLst>
      <p:ext uri="{BB962C8B-B14F-4D97-AF65-F5344CB8AC3E}">
        <p14:creationId xmlns:p14="http://schemas.microsoft.com/office/powerpoint/2010/main" val="2938843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4889"/>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userDrawn="1"/>
        </p:nvSpPr>
        <p:spPr>
          <a:xfrm>
            <a:off x="393700" y="6604172"/>
            <a:ext cx="5092700" cy="230832"/>
          </a:xfrm>
          <a:prstGeom prst="rect">
            <a:avLst/>
          </a:prstGeom>
          <a:noFill/>
        </p:spPr>
        <p:txBody>
          <a:bodyPr wrap="square" rtlCol="0">
            <a:spAutoFit/>
          </a:bodyPr>
          <a:lstStyle/>
          <a:p>
            <a:r>
              <a:rPr lang="en-US" sz="900" b="1" kern="1200" dirty="0">
                <a:solidFill>
                  <a:schemeClr val="bg1">
                    <a:lumMod val="50000"/>
                  </a:schemeClr>
                </a:solidFill>
                <a:latin typeface="Arial" panose="020B0604020202020204" pitchFamily="34" charset="0"/>
                <a:ea typeface="+mn-ea"/>
                <a:cs typeface="Arial" panose="020B0604020202020204" pitchFamily="34" charset="0"/>
              </a:rPr>
              <a:t>Proprietary</a:t>
            </a:r>
            <a:r>
              <a:rPr lang="en-US" sz="900" b="1" kern="1200" baseline="0" dirty="0">
                <a:solidFill>
                  <a:schemeClr val="bg1">
                    <a:lumMod val="50000"/>
                  </a:schemeClr>
                </a:solidFill>
                <a:latin typeface="Arial" panose="020B0604020202020204" pitchFamily="34" charset="0"/>
                <a:ea typeface="+mn-ea"/>
                <a:cs typeface="Arial" panose="020B0604020202020204" pitchFamily="34" charset="0"/>
              </a:rPr>
              <a:t> ‒ </a:t>
            </a:r>
            <a:r>
              <a:rPr lang="en-US" sz="900" b="1" kern="1200" dirty="0">
                <a:solidFill>
                  <a:schemeClr val="bg1">
                    <a:lumMod val="50000"/>
                  </a:schemeClr>
                </a:solidFill>
                <a:latin typeface="Arial" panose="020B0604020202020204" pitchFamily="34" charset="0"/>
                <a:ea typeface="+mn-ea"/>
                <a:cs typeface="Arial" panose="020B0604020202020204" pitchFamily="34" charset="0"/>
              </a:rPr>
              <a:t>Lambda Research Corporation</a:t>
            </a:r>
          </a:p>
        </p:txBody>
      </p:sp>
      <p:sp>
        <p:nvSpPr>
          <p:cNvPr id="8" name="Title 1"/>
          <p:cNvSpPr>
            <a:spLocks noGrp="1"/>
          </p:cNvSpPr>
          <p:nvPr>
            <p:ph type="title" hasCustomPrompt="1"/>
          </p:nvPr>
        </p:nvSpPr>
        <p:spPr>
          <a:xfrm>
            <a:off x="367352" y="304800"/>
            <a:ext cx="8471848" cy="685800"/>
          </a:xfrm>
        </p:spPr>
        <p:txBody>
          <a:bodyPr anchor="b" anchorCtr="0">
            <a:noAutofit/>
          </a:bodyPr>
          <a:lstStyle>
            <a:lvl1pPr algn="l">
              <a:lnSpc>
                <a:spcPts val="2400"/>
              </a:lnSpc>
              <a:defRPr sz="2400" b="1">
                <a:latin typeface="Arial" panose="020B0604020202020204" pitchFamily="34" charset="0"/>
                <a:cs typeface="Arial" panose="020B0604020202020204" pitchFamily="34" charset="0"/>
              </a:defRPr>
            </a:lvl1pPr>
          </a:lstStyle>
          <a:p>
            <a:r>
              <a:rPr lang="en-US" dirty="0"/>
              <a:t>Click to edit Master </a:t>
            </a:r>
            <a:br>
              <a:rPr lang="en-US" dirty="0"/>
            </a:br>
            <a:r>
              <a:rPr lang="en-US" dirty="0"/>
              <a:t>title style</a:t>
            </a:r>
          </a:p>
        </p:txBody>
      </p:sp>
      <p:sp>
        <p:nvSpPr>
          <p:cNvPr id="9" name="Content Placeholder 2"/>
          <p:cNvSpPr>
            <a:spLocks noGrp="1"/>
          </p:cNvSpPr>
          <p:nvPr>
            <p:ph idx="1"/>
          </p:nvPr>
        </p:nvSpPr>
        <p:spPr>
          <a:xfrm>
            <a:off x="385134" y="1295400"/>
            <a:ext cx="4034466" cy="5181600"/>
          </a:xfrm>
        </p:spPr>
        <p:txBody>
          <a:bodyPr>
            <a:normAutofit/>
          </a:bodyPr>
          <a:lstStyle>
            <a:lvl1pPr marL="234950" indent="-234950">
              <a:lnSpc>
                <a:spcPts val="2400"/>
              </a:lnSpc>
              <a:spcBef>
                <a:spcPts val="600"/>
              </a:spcBef>
              <a:spcAft>
                <a:spcPts val="600"/>
              </a:spcAft>
              <a:buFont typeface="Arial" panose="020B0604020202020204" pitchFamily="34" charset="0"/>
              <a:buChar char="●"/>
              <a:defRPr sz="1600">
                <a:latin typeface="Arial" panose="020B0604020202020204" pitchFamily="34" charset="0"/>
                <a:cs typeface="Arial" panose="020B0604020202020204" pitchFamily="34" charset="0"/>
              </a:defRPr>
            </a:lvl1pPr>
            <a:lvl2pPr marL="457200" indent="-222250">
              <a:lnSpc>
                <a:spcPts val="2400"/>
              </a:lnSpc>
              <a:spcBef>
                <a:spcPts val="600"/>
              </a:spcBef>
              <a:spcAft>
                <a:spcPts val="600"/>
              </a:spcAft>
              <a:defRPr sz="1600">
                <a:latin typeface="Arial" panose="020B0604020202020204" pitchFamily="34" charset="0"/>
                <a:cs typeface="Arial" panose="020B0604020202020204" pitchFamily="34" charset="0"/>
              </a:defRPr>
            </a:lvl2pPr>
            <a:lvl3pPr marL="692150" indent="-234950">
              <a:lnSpc>
                <a:spcPts val="2400"/>
              </a:lnSpc>
              <a:spcBef>
                <a:spcPts val="600"/>
              </a:spcBef>
              <a:spcAft>
                <a:spcPts val="600"/>
              </a:spcAft>
              <a:defRPr sz="1600">
                <a:latin typeface="Arial" panose="020B0604020202020204" pitchFamily="34" charset="0"/>
                <a:cs typeface="Arial" panose="020B0604020202020204" pitchFamily="34" charset="0"/>
              </a:defRPr>
            </a:lvl3pPr>
            <a:lvl4pPr marL="914400" indent="-222250">
              <a:lnSpc>
                <a:spcPts val="2400"/>
              </a:lnSpc>
              <a:spcBef>
                <a:spcPts val="600"/>
              </a:spcBef>
              <a:spcAft>
                <a:spcPts val="600"/>
              </a:spcAft>
              <a:defRPr sz="1600">
                <a:latin typeface="Arial" panose="020B0604020202020204" pitchFamily="34" charset="0"/>
                <a:cs typeface="Arial" panose="020B0604020202020204" pitchFamily="34" charset="0"/>
              </a:defRPr>
            </a:lvl4pPr>
            <a:lvl5pPr marL="1149350" indent="-234950">
              <a:lnSpc>
                <a:spcPts val="2400"/>
              </a:lnSpc>
              <a:spcBef>
                <a:spcPts val="600"/>
              </a:spcBef>
              <a:spcAft>
                <a:spcPts val="600"/>
              </a:spcAft>
              <a:defRPr sz="16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0"/>
          </p:nvPr>
        </p:nvSpPr>
        <p:spPr>
          <a:xfrm>
            <a:off x="4764567" y="1295400"/>
            <a:ext cx="4034466" cy="5181600"/>
          </a:xfrm>
        </p:spPr>
        <p:txBody>
          <a:bodyPr>
            <a:normAutofit/>
          </a:bodyPr>
          <a:lstStyle>
            <a:lvl1pPr marL="234950" indent="-234950">
              <a:lnSpc>
                <a:spcPts val="2400"/>
              </a:lnSpc>
              <a:spcBef>
                <a:spcPts val="600"/>
              </a:spcBef>
              <a:spcAft>
                <a:spcPts val="600"/>
              </a:spcAft>
              <a:buFont typeface="Arial" panose="020B0604020202020204" pitchFamily="34" charset="0"/>
              <a:buChar char="●"/>
              <a:defRPr sz="1600">
                <a:latin typeface="Arial" panose="020B0604020202020204" pitchFamily="34" charset="0"/>
                <a:cs typeface="Arial" panose="020B0604020202020204" pitchFamily="34" charset="0"/>
              </a:defRPr>
            </a:lvl1pPr>
            <a:lvl2pPr marL="457200" indent="-222250">
              <a:lnSpc>
                <a:spcPts val="2400"/>
              </a:lnSpc>
              <a:spcBef>
                <a:spcPts val="600"/>
              </a:spcBef>
              <a:spcAft>
                <a:spcPts val="600"/>
              </a:spcAft>
              <a:defRPr sz="1600">
                <a:latin typeface="Arial" panose="020B0604020202020204" pitchFamily="34" charset="0"/>
                <a:cs typeface="Arial" panose="020B0604020202020204" pitchFamily="34" charset="0"/>
              </a:defRPr>
            </a:lvl2pPr>
            <a:lvl3pPr marL="692150" indent="-234950">
              <a:lnSpc>
                <a:spcPts val="2400"/>
              </a:lnSpc>
              <a:spcBef>
                <a:spcPts val="600"/>
              </a:spcBef>
              <a:spcAft>
                <a:spcPts val="600"/>
              </a:spcAft>
              <a:defRPr sz="1600">
                <a:latin typeface="Arial" panose="020B0604020202020204" pitchFamily="34" charset="0"/>
                <a:cs typeface="Arial" panose="020B0604020202020204" pitchFamily="34" charset="0"/>
              </a:defRPr>
            </a:lvl3pPr>
            <a:lvl4pPr marL="914400" indent="-222250">
              <a:lnSpc>
                <a:spcPts val="2400"/>
              </a:lnSpc>
              <a:spcBef>
                <a:spcPts val="600"/>
              </a:spcBef>
              <a:spcAft>
                <a:spcPts val="600"/>
              </a:spcAft>
              <a:defRPr sz="1600">
                <a:latin typeface="Arial" panose="020B0604020202020204" pitchFamily="34" charset="0"/>
                <a:cs typeface="Arial" panose="020B0604020202020204" pitchFamily="34" charset="0"/>
              </a:defRPr>
            </a:lvl4pPr>
            <a:lvl5pPr marL="1149350" indent="-234950">
              <a:lnSpc>
                <a:spcPts val="2400"/>
              </a:lnSpc>
              <a:spcBef>
                <a:spcPts val="600"/>
              </a:spcBef>
              <a:spcAft>
                <a:spcPts val="600"/>
              </a:spcAft>
              <a:defRPr sz="16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48600" y="6614909"/>
            <a:ext cx="855462" cy="209357"/>
          </a:xfrm>
          <a:prstGeom prst="rect">
            <a:avLst/>
          </a:prstGeom>
        </p:spPr>
      </p:pic>
      <p:sp>
        <p:nvSpPr>
          <p:cNvPr id="11" name="Footer Placeholder 3"/>
          <p:cNvSpPr>
            <a:spLocks noGrp="1"/>
          </p:cNvSpPr>
          <p:nvPr>
            <p:ph type="ftr" sz="quarter" idx="11"/>
          </p:nvPr>
        </p:nvSpPr>
        <p:spPr>
          <a:xfrm>
            <a:off x="3429000" y="6552596"/>
            <a:ext cx="2895600" cy="365125"/>
          </a:xfrm>
        </p:spPr>
        <p:txBody>
          <a:bodyPr/>
          <a:lstStyle/>
          <a:p>
            <a:fld id="{5F3903BC-53E7-4800-97AF-58D01E075FB1}" type="slidenum">
              <a:rPr lang="en-US" b="1" smtClean="0">
                <a:solidFill>
                  <a:schemeClr val="bg2"/>
                </a:solidFill>
              </a:rPr>
              <a:pPr/>
              <a:t>‹#›</a:t>
            </a:fld>
            <a:r>
              <a:rPr lang="en-US" dirty="0"/>
              <a:t> </a:t>
            </a:r>
          </a:p>
        </p:txBody>
      </p:sp>
    </p:spTree>
    <p:extLst>
      <p:ext uri="{BB962C8B-B14F-4D97-AF65-F5344CB8AC3E}">
        <p14:creationId xmlns:p14="http://schemas.microsoft.com/office/powerpoint/2010/main" val="1412948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0" y="4889"/>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userDrawn="1"/>
        </p:nvSpPr>
        <p:spPr>
          <a:xfrm>
            <a:off x="393700" y="6604172"/>
            <a:ext cx="5092700" cy="230832"/>
          </a:xfrm>
          <a:prstGeom prst="rect">
            <a:avLst/>
          </a:prstGeom>
          <a:noFill/>
        </p:spPr>
        <p:txBody>
          <a:bodyPr wrap="square" rtlCol="0">
            <a:spAutoFit/>
          </a:bodyPr>
          <a:lstStyle/>
          <a:p>
            <a:r>
              <a:rPr lang="en-US" sz="900" b="1" kern="1200" dirty="0">
                <a:solidFill>
                  <a:schemeClr val="bg1">
                    <a:lumMod val="50000"/>
                  </a:schemeClr>
                </a:solidFill>
                <a:latin typeface="Arial" panose="020B0604020202020204" pitchFamily="34" charset="0"/>
                <a:ea typeface="+mn-ea"/>
                <a:cs typeface="Arial" panose="020B0604020202020204" pitchFamily="34" charset="0"/>
              </a:rPr>
              <a:t>Proprietary</a:t>
            </a:r>
            <a:r>
              <a:rPr lang="en-US" sz="900" b="1" kern="1200" baseline="0" dirty="0">
                <a:solidFill>
                  <a:schemeClr val="bg1">
                    <a:lumMod val="50000"/>
                  </a:schemeClr>
                </a:solidFill>
                <a:latin typeface="Arial" panose="020B0604020202020204" pitchFamily="34" charset="0"/>
                <a:ea typeface="+mn-ea"/>
                <a:cs typeface="Arial" panose="020B0604020202020204" pitchFamily="34" charset="0"/>
              </a:rPr>
              <a:t> ‒ </a:t>
            </a:r>
            <a:r>
              <a:rPr lang="en-US" sz="900" b="1" kern="1200" dirty="0">
                <a:solidFill>
                  <a:schemeClr val="bg1">
                    <a:lumMod val="50000"/>
                  </a:schemeClr>
                </a:solidFill>
                <a:latin typeface="Arial" panose="020B0604020202020204" pitchFamily="34" charset="0"/>
                <a:ea typeface="+mn-ea"/>
                <a:cs typeface="Arial" panose="020B0604020202020204" pitchFamily="34" charset="0"/>
              </a:rPr>
              <a:t>Lambda Research Corporation</a:t>
            </a:r>
          </a:p>
        </p:txBody>
      </p:sp>
      <p:sp>
        <p:nvSpPr>
          <p:cNvPr id="8" name="Title 1"/>
          <p:cNvSpPr>
            <a:spLocks noGrp="1"/>
          </p:cNvSpPr>
          <p:nvPr>
            <p:ph type="title" hasCustomPrompt="1"/>
          </p:nvPr>
        </p:nvSpPr>
        <p:spPr>
          <a:xfrm>
            <a:off x="367352" y="304800"/>
            <a:ext cx="8471848" cy="685800"/>
          </a:xfrm>
        </p:spPr>
        <p:txBody>
          <a:bodyPr anchor="b" anchorCtr="0">
            <a:noAutofit/>
          </a:bodyPr>
          <a:lstStyle>
            <a:lvl1pPr algn="l">
              <a:lnSpc>
                <a:spcPts val="2400"/>
              </a:lnSpc>
              <a:defRPr sz="2400" b="1">
                <a:latin typeface="Arial" panose="020B0604020202020204" pitchFamily="34" charset="0"/>
                <a:cs typeface="Arial" panose="020B0604020202020204" pitchFamily="34" charset="0"/>
              </a:defRPr>
            </a:lvl1pPr>
          </a:lstStyle>
          <a:p>
            <a:r>
              <a:rPr lang="en-US" dirty="0"/>
              <a:t>Click to edit Master </a:t>
            </a:r>
            <a:br>
              <a:rPr lang="en-US" dirty="0"/>
            </a:br>
            <a:r>
              <a:rPr lang="en-US" dirty="0"/>
              <a:t>title style</a:t>
            </a:r>
          </a:p>
        </p:txBody>
      </p:sp>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848600" y="6614909"/>
            <a:ext cx="855462" cy="209357"/>
          </a:xfrm>
          <a:prstGeom prst="rect">
            <a:avLst/>
          </a:prstGeom>
        </p:spPr>
      </p:pic>
      <p:sp>
        <p:nvSpPr>
          <p:cNvPr id="6" name="Footer Placeholder 3"/>
          <p:cNvSpPr>
            <a:spLocks noGrp="1"/>
          </p:cNvSpPr>
          <p:nvPr>
            <p:ph type="ftr" sz="quarter" idx="11"/>
          </p:nvPr>
        </p:nvSpPr>
        <p:spPr>
          <a:xfrm>
            <a:off x="3429000" y="6552596"/>
            <a:ext cx="2895600" cy="365125"/>
          </a:xfrm>
        </p:spPr>
        <p:txBody>
          <a:bodyPr/>
          <a:lstStyle/>
          <a:p>
            <a:fld id="{5F3903BC-53E7-4800-97AF-58D01E075FB1}" type="slidenum">
              <a:rPr lang="en-US" b="1" smtClean="0">
                <a:solidFill>
                  <a:schemeClr val="bg2"/>
                </a:solidFill>
              </a:rPr>
              <a:pPr/>
              <a:t>‹#›</a:t>
            </a:fld>
            <a:r>
              <a:rPr lang="en-US" dirty="0"/>
              <a:t> </a:t>
            </a:r>
          </a:p>
        </p:txBody>
      </p:sp>
    </p:spTree>
    <p:extLst>
      <p:ext uri="{BB962C8B-B14F-4D97-AF65-F5344CB8AC3E}">
        <p14:creationId xmlns:p14="http://schemas.microsoft.com/office/powerpoint/2010/main" val="45561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35429" y="1000125"/>
            <a:ext cx="4064000" cy="5095875"/>
          </a:xfrm>
        </p:spPr>
        <p:txBody>
          <a:bodyPr/>
          <a:lstStyle>
            <a:lvl1pPr>
              <a:defRPr sz="26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4571" y="1000125"/>
            <a:ext cx="4064000" cy="5095875"/>
          </a:xfrm>
        </p:spPr>
        <p:txBody>
          <a:bodyPr/>
          <a:lstStyle>
            <a:lvl1pPr>
              <a:defRPr sz="26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3"/>
          <p:cNvSpPr>
            <a:spLocks noGrp="1"/>
          </p:cNvSpPr>
          <p:nvPr>
            <p:ph type="ftr" sz="quarter" idx="11"/>
          </p:nvPr>
        </p:nvSpPr>
        <p:spPr>
          <a:xfrm>
            <a:off x="3429000" y="6552596"/>
            <a:ext cx="2895600" cy="365125"/>
          </a:xfrm>
        </p:spPr>
        <p:txBody>
          <a:bodyPr/>
          <a:lstStyle/>
          <a:p>
            <a:fld id="{5F3903BC-53E7-4800-97AF-58D01E075FB1}" type="slidenum">
              <a:rPr lang="en-US" b="1" smtClean="0">
                <a:solidFill>
                  <a:schemeClr val="bg1">
                    <a:lumMod val="50000"/>
                  </a:schemeClr>
                </a:solidFill>
              </a:rPr>
              <a:pPr/>
              <a:t>‹#›</a:t>
            </a:fld>
            <a:r>
              <a:rPr lang="en-US" dirty="0"/>
              <a:t> </a:t>
            </a:r>
          </a:p>
        </p:txBody>
      </p:sp>
    </p:spTree>
    <p:extLst>
      <p:ext uri="{BB962C8B-B14F-4D97-AF65-F5344CB8AC3E}">
        <p14:creationId xmlns:p14="http://schemas.microsoft.com/office/powerpoint/2010/main" val="32740966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A4DCF8-2722-4B38-864E-D76F640A4912}" type="slidenum">
              <a:rPr lang="en-US" smtClean="0"/>
              <a:t>‹#›</a:t>
            </a:fld>
            <a:endParaRPr lang="en-US" dirty="0"/>
          </a:p>
        </p:txBody>
      </p:sp>
    </p:spTree>
    <p:extLst>
      <p:ext uri="{BB962C8B-B14F-4D97-AF65-F5344CB8AC3E}">
        <p14:creationId xmlns:p14="http://schemas.microsoft.com/office/powerpoint/2010/main" val="2592744723"/>
      </p:ext>
    </p:extLst>
  </p:cSld>
  <p:clrMap bg1="lt1" tx1="dk1" bg2="lt2" tx2="dk2" accent1="accent1" accent2="accent2" accent3="accent3" accent4="accent4" accent5="accent5" accent6="accent6" hlink="hlink" folHlink="folHlink"/>
  <p:sldLayoutIdLst>
    <p:sldLayoutId id="2147483649" r:id="rId1"/>
    <p:sldLayoutId id="2147483664" r:id="rId2"/>
    <p:sldLayoutId id="2147483666" r:id="rId3"/>
    <p:sldLayoutId id="2147483665" r:id="rId4"/>
    <p:sldLayoutId id="2147483667" r:id="rId5"/>
  </p:sldLayoutIdLst>
  <p:hf hdr="0" ftr="0" dt="0"/>
  <p:txStyles>
    <p:titleStyle>
      <a:lvl1pPr algn="l" defTabSz="914400" rtl="0" eaLnBrk="1" latinLnBrk="0" hangingPunct="1">
        <a:spcBef>
          <a:spcPct val="0"/>
        </a:spcBef>
        <a:buNone/>
        <a:defRPr sz="2400" b="1"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Clr>
          <a:srgbClr val="FF0000"/>
        </a:buClr>
        <a:buFont typeface="Arial" panose="020B0604020202020204" pitchFamily="34" charset="0"/>
        <a:buChar char="•"/>
        <a:defRPr sz="17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Clr>
          <a:srgbClr val="FF0000"/>
        </a:buClr>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Clr>
          <a:srgbClr val="FF0000"/>
        </a:buClr>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Clr>
          <a:srgbClr val="FF0000"/>
        </a:buClr>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Clr>
          <a:srgbClr val="FF0000"/>
        </a:buClr>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69600" y="3962400"/>
            <a:ext cx="5549900" cy="685800"/>
          </a:xfrm>
        </p:spPr>
        <p:txBody>
          <a:bodyPr/>
          <a:lstStyle/>
          <a:p>
            <a:r>
              <a:rPr lang="en-US" dirty="0">
                <a:effectLst/>
              </a:rPr>
              <a:t>gaussian beams</a:t>
            </a:r>
          </a:p>
        </p:txBody>
      </p:sp>
      <p:sp>
        <p:nvSpPr>
          <p:cNvPr id="3" name="Subtitle 2"/>
          <p:cNvSpPr>
            <a:spLocks noGrp="1"/>
          </p:cNvSpPr>
          <p:nvPr>
            <p:ph type="subTitle" idx="1"/>
          </p:nvPr>
        </p:nvSpPr>
        <p:spPr>
          <a:xfrm>
            <a:off x="4267200" y="5056496"/>
            <a:ext cx="4039360" cy="244415"/>
          </a:xfrm>
        </p:spPr>
        <p:txBody>
          <a:bodyPr/>
          <a:lstStyle/>
          <a:p>
            <a:r>
              <a:rPr lang="en-US" dirty="0">
                <a:effectLst/>
              </a:rPr>
              <a:t>Richard N. Youngworth, Ph.D. - Presenter</a:t>
            </a:r>
          </a:p>
        </p:txBody>
      </p:sp>
      <p:sp>
        <p:nvSpPr>
          <p:cNvPr id="5" name="Subtitle 2"/>
          <p:cNvSpPr txBox="1">
            <a:spLocks/>
          </p:cNvSpPr>
          <p:nvPr/>
        </p:nvSpPr>
        <p:spPr>
          <a:xfrm>
            <a:off x="4267200" y="4615111"/>
            <a:ext cx="4039360" cy="304800"/>
          </a:xfrm>
          <a:prstGeom prst="rect">
            <a:avLst/>
          </a:prstGeom>
        </p:spPr>
        <p:txBody>
          <a:bodyPr vert="horz" lIns="0" tIns="0" rIns="0" bIns="0" rtlCol="0">
            <a:noAutofit/>
          </a:bodyPr>
          <a:lstStyle>
            <a:lvl1pPr marL="0" indent="0" algn="r" defTabSz="914400" rtl="0" eaLnBrk="1" latinLnBrk="0" hangingPunct="1">
              <a:spcBef>
                <a:spcPct val="20000"/>
              </a:spcBef>
              <a:buClr>
                <a:srgbClr val="FF0000"/>
              </a:buClr>
              <a:buFont typeface="Arial" panose="020B0604020202020204" pitchFamily="34" charset="0"/>
              <a:buNone/>
              <a:defRPr lang="en-US" sz="1600" b="0" kern="1200" cap="none" baseline="0" dirty="0">
                <a:solidFill>
                  <a:schemeClr val="tx1"/>
                </a:solidFill>
                <a:effectLst>
                  <a:outerShdw blurRad="50800" dist="38100" dir="2700000" algn="tl" rotWithShape="0">
                    <a:prstClr val="black">
                      <a:alpha val="40000"/>
                    </a:prstClr>
                  </a:outerShdw>
                </a:effectLst>
                <a:latin typeface="Arial" panose="020B0604020202020204" pitchFamily="34" charset="0"/>
                <a:ea typeface="+mj-ea"/>
                <a:cs typeface="Arial" panose="020B0604020202020204" pitchFamily="34" charset="0"/>
              </a:defRPr>
            </a:lvl1pPr>
            <a:lvl2pPr marL="457200" indent="0" algn="ctr" defTabSz="914400" rtl="0" eaLnBrk="1" latinLnBrk="0" hangingPunct="1">
              <a:spcBef>
                <a:spcPct val="20000"/>
              </a:spcBef>
              <a:buClr>
                <a:srgbClr val="FF0000"/>
              </a:buClr>
              <a:buFont typeface="Arial" panose="020B0604020202020204" pitchFamily="34" charset="0"/>
              <a:buNone/>
              <a:defRPr sz="15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spcBef>
                <a:spcPct val="20000"/>
              </a:spcBef>
              <a:buClr>
                <a:srgbClr val="FF0000"/>
              </a:buClr>
              <a:buFont typeface="Arial" panose="020B0604020202020204" pitchFamily="34" charset="0"/>
              <a:buNone/>
              <a:defRPr sz="15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spcBef>
                <a:spcPct val="20000"/>
              </a:spcBef>
              <a:buClr>
                <a:srgbClr val="FF0000"/>
              </a:buClr>
              <a:buFont typeface="Arial" panose="020B0604020202020204" pitchFamily="34" charset="0"/>
              <a:buNone/>
              <a:defRPr sz="15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spcBef>
                <a:spcPct val="20000"/>
              </a:spcBef>
              <a:buClr>
                <a:srgbClr val="FF0000"/>
              </a:buClr>
              <a:buFont typeface="Arial" panose="020B0604020202020204" pitchFamily="34" charset="0"/>
              <a:buNone/>
              <a:defRPr sz="15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b="1" dirty="0">
                <a:effectLst/>
              </a:rPr>
              <a:t>Paraxial Gaussian Beam Analysis Tutorial</a:t>
            </a:r>
          </a:p>
        </p:txBody>
      </p:sp>
    </p:spTree>
    <p:extLst>
      <p:ext uri="{BB962C8B-B14F-4D97-AF65-F5344CB8AC3E}">
        <p14:creationId xmlns:p14="http://schemas.microsoft.com/office/powerpoint/2010/main" val="1077562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altLang="en-US" dirty="0"/>
              <a:t>OSLO facilitates optical layout in systems with lasers and Gaussian Beam sources</a:t>
            </a:r>
          </a:p>
        </p:txBody>
      </p:sp>
      <p:sp>
        <p:nvSpPr>
          <p:cNvPr id="5124" name="Rectangle 3"/>
          <p:cNvSpPr>
            <a:spLocks noGrp="1" noChangeArrowheads="1"/>
          </p:cNvSpPr>
          <p:nvPr>
            <p:ph idx="1"/>
          </p:nvPr>
        </p:nvSpPr>
        <p:spPr>
          <a:xfrm>
            <a:off x="762000" y="1371600"/>
            <a:ext cx="7924800" cy="1828800"/>
          </a:xfrm>
        </p:spPr>
        <p:txBody>
          <a:bodyPr>
            <a:noAutofit/>
          </a:bodyPr>
          <a:lstStyle/>
          <a:p>
            <a:pPr>
              <a:lnSpc>
                <a:spcPct val="100000"/>
              </a:lnSpc>
              <a:spcBef>
                <a:spcPts val="0"/>
              </a:spcBef>
              <a:spcAft>
                <a:spcPts val="0"/>
              </a:spcAft>
            </a:pPr>
            <a:r>
              <a:rPr lang="en-US" altLang="en-US" sz="2000" dirty="0">
                <a:latin typeface="Times New Roman" panose="02020603050405020304" pitchFamily="18" charset="0"/>
                <a:cs typeface="Times New Roman" panose="02020603050405020304" pitchFamily="18" charset="0"/>
              </a:rPr>
              <a:t>In this tutorial set of videos we are covering paraxial analysis for non-skew (symmetric) Gaussian beams.</a:t>
            </a:r>
          </a:p>
          <a:p>
            <a:pPr marL="0" indent="0">
              <a:lnSpc>
                <a:spcPct val="100000"/>
              </a:lnSpc>
              <a:spcBef>
                <a:spcPts val="0"/>
              </a:spcBef>
              <a:spcAft>
                <a:spcPts val="0"/>
              </a:spcAft>
              <a:buNone/>
            </a:pPr>
            <a:endParaRPr lang="en-US" altLang="en-US" sz="2000" dirty="0">
              <a:latin typeface="Times New Roman" panose="02020603050405020304" pitchFamily="18" charset="0"/>
              <a:cs typeface="Times New Roman" panose="02020603050405020304" pitchFamily="18" charset="0"/>
            </a:endParaRPr>
          </a:p>
          <a:p>
            <a:pPr marL="457200" indent="-457200">
              <a:lnSpc>
                <a:spcPct val="100000"/>
              </a:lnSpc>
              <a:spcBef>
                <a:spcPts val="0"/>
              </a:spcBef>
              <a:spcAft>
                <a:spcPts val="0"/>
              </a:spcAft>
              <a:buFont typeface="+mj-lt"/>
              <a:buAutoNum type="arabicPeriod"/>
            </a:pPr>
            <a:r>
              <a:rPr lang="en-US" altLang="en-US" sz="2000" b="1" dirty="0">
                <a:solidFill>
                  <a:schemeClr val="bg1">
                    <a:lumMod val="50000"/>
                  </a:schemeClr>
                </a:solidFill>
                <a:latin typeface="Times New Roman" panose="02020603050405020304" pitchFamily="18" charset="0"/>
                <a:cs typeface="Times New Roman" panose="02020603050405020304" pitchFamily="18" charset="0"/>
              </a:rPr>
              <a:t>Review theory and OSLO documentation.</a:t>
            </a:r>
          </a:p>
          <a:p>
            <a:pPr marL="469900" indent="-457200">
              <a:lnSpc>
                <a:spcPct val="100000"/>
              </a:lnSpc>
              <a:spcBef>
                <a:spcPts val="0"/>
              </a:spcBef>
              <a:spcAft>
                <a:spcPts val="0"/>
              </a:spcAft>
              <a:buFont typeface="+mj-lt"/>
              <a:buAutoNum type="arabicPeriod"/>
            </a:pPr>
            <a:r>
              <a:rPr lang="en-US" altLang="en-US" sz="2000" b="1" dirty="0">
                <a:solidFill>
                  <a:schemeClr val="bg1">
                    <a:lumMod val="50000"/>
                  </a:schemeClr>
                </a:solidFill>
                <a:latin typeface="Times New Roman" panose="02020603050405020304" pitchFamily="18" charset="0"/>
                <a:cs typeface="Times New Roman" panose="02020603050405020304" pitchFamily="18" charset="0"/>
              </a:rPr>
              <a:t>Setting up the optical system.</a:t>
            </a:r>
          </a:p>
          <a:p>
            <a:pPr marL="469900" indent="-457200">
              <a:lnSpc>
                <a:spcPct val="100000"/>
              </a:lnSpc>
              <a:spcBef>
                <a:spcPts val="0"/>
              </a:spcBef>
              <a:spcAft>
                <a:spcPts val="0"/>
              </a:spcAft>
              <a:buFont typeface="+mj-lt"/>
              <a:buAutoNum type="arabicPeriod"/>
            </a:pPr>
            <a:r>
              <a:rPr lang="en-US" altLang="en-US" sz="2000" b="1" dirty="0">
                <a:solidFill>
                  <a:schemeClr val="bg1">
                    <a:lumMod val="50000"/>
                  </a:schemeClr>
                </a:solidFill>
                <a:latin typeface="Times New Roman" panose="02020603050405020304" pitchFamily="18" charset="0"/>
                <a:cs typeface="Times New Roman" panose="02020603050405020304" pitchFamily="18" charset="0"/>
              </a:rPr>
              <a:t>Running Gaussian Beam Tracing.</a:t>
            </a:r>
          </a:p>
          <a:p>
            <a:pPr marL="457200" indent="-457200">
              <a:lnSpc>
                <a:spcPct val="100000"/>
              </a:lnSpc>
              <a:spcBef>
                <a:spcPts val="0"/>
              </a:spcBef>
              <a:spcAft>
                <a:spcPts val="0"/>
              </a:spcAft>
              <a:buFont typeface="+mj-lt"/>
              <a:buAutoNum type="arabicPeriod" startAt="4"/>
            </a:pPr>
            <a:r>
              <a:rPr lang="en-US" altLang="en-US" sz="2000" b="1" dirty="0">
                <a:latin typeface="Times New Roman" panose="02020603050405020304" pitchFamily="18" charset="0"/>
                <a:cs typeface="Times New Roman" panose="02020603050405020304" pitchFamily="18" charset="0"/>
              </a:rPr>
              <a:t>Getting the beam waist in the paraxial image plane.</a:t>
            </a:r>
          </a:p>
          <a:p>
            <a:pPr marL="457200" indent="-457200">
              <a:lnSpc>
                <a:spcPct val="100000"/>
              </a:lnSpc>
              <a:spcBef>
                <a:spcPts val="0"/>
              </a:spcBef>
              <a:spcAft>
                <a:spcPts val="0"/>
              </a:spcAft>
              <a:buFont typeface="+mj-lt"/>
              <a:buAutoNum type="arabicPeriod" startAt="4"/>
            </a:pPr>
            <a:r>
              <a:rPr lang="en-US" altLang="en-US" sz="2000" b="1" dirty="0">
                <a:solidFill>
                  <a:schemeClr val="bg1">
                    <a:lumMod val="50000"/>
                  </a:schemeClr>
                </a:solidFill>
                <a:latin typeface="Times New Roman" panose="02020603050405020304" pitchFamily="18" charset="0"/>
                <a:cs typeface="Times New Roman" panose="02020603050405020304" pitchFamily="18" charset="0"/>
              </a:rPr>
              <a:t>Point Spread Function analysis.</a:t>
            </a:r>
          </a:p>
          <a:p>
            <a:pPr marL="0" indent="0">
              <a:lnSpc>
                <a:spcPct val="100000"/>
              </a:lnSpc>
              <a:spcBef>
                <a:spcPts val="0"/>
              </a:spcBef>
              <a:spcAft>
                <a:spcPts val="0"/>
              </a:spcAft>
              <a:buNone/>
            </a:pPr>
            <a:endParaRPr lang="en-US" altLang="en-US" sz="2000" b="1" dirty="0">
              <a:latin typeface="Times New Roman" panose="02020603050405020304" pitchFamily="18" charset="0"/>
              <a:cs typeface="Times New Roman" panose="02020603050405020304" pitchFamily="18" charset="0"/>
            </a:endParaRPr>
          </a:p>
        </p:txBody>
      </p:sp>
      <p:sp>
        <p:nvSpPr>
          <p:cNvPr id="6" name="Footer Placeholder 3"/>
          <p:cNvSpPr>
            <a:spLocks noGrp="1"/>
          </p:cNvSpPr>
          <p:nvPr>
            <p:ph type="ftr" sz="quarter" idx="11"/>
          </p:nvPr>
        </p:nvSpPr>
        <p:spPr>
          <a:xfrm>
            <a:off x="3429000" y="6552596"/>
            <a:ext cx="2895600" cy="365125"/>
          </a:xfrm>
        </p:spPr>
        <p:txBody>
          <a:bodyPr/>
          <a:lstStyle/>
          <a:p>
            <a:fld id="{5F3903BC-53E7-4800-97AF-58D01E075FB1}" type="slidenum">
              <a:rPr lang="en-US" b="1" smtClean="0">
                <a:solidFill>
                  <a:schemeClr val="bg2"/>
                </a:solidFill>
              </a:rPr>
              <a:pPr/>
              <a:t>10</a:t>
            </a:fld>
            <a:r>
              <a:rPr lang="en-US" dirty="0"/>
              <a:t> </a:t>
            </a:r>
          </a:p>
        </p:txBody>
      </p:sp>
    </p:spTree>
    <p:extLst>
      <p:ext uri="{BB962C8B-B14F-4D97-AF65-F5344CB8AC3E}">
        <p14:creationId xmlns:p14="http://schemas.microsoft.com/office/powerpoint/2010/main" val="1469621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altLang="en-US" dirty="0"/>
              <a:t>OSLO facilitates optical layout in systems with lasers and Gaussian Beam sources</a:t>
            </a:r>
          </a:p>
        </p:txBody>
      </p:sp>
      <p:sp>
        <p:nvSpPr>
          <p:cNvPr id="5124" name="Rectangle 3"/>
          <p:cNvSpPr>
            <a:spLocks noGrp="1" noChangeArrowheads="1"/>
          </p:cNvSpPr>
          <p:nvPr>
            <p:ph idx="1"/>
          </p:nvPr>
        </p:nvSpPr>
        <p:spPr>
          <a:xfrm>
            <a:off x="762000" y="1371600"/>
            <a:ext cx="7924800" cy="1828800"/>
          </a:xfrm>
        </p:spPr>
        <p:txBody>
          <a:bodyPr>
            <a:noAutofit/>
          </a:bodyPr>
          <a:lstStyle/>
          <a:p>
            <a:pPr>
              <a:lnSpc>
                <a:spcPct val="100000"/>
              </a:lnSpc>
              <a:spcBef>
                <a:spcPts val="0"/>
              </a:spcBef>
              <a:spcAft>
                <a:spcPts val="0"/>
              </a:spcAft>
            </a:pPr>
            <a:r>
              <a:rPr lang="en-US" altLang="en-US" sz="2000" dirty="0">
                <a:solidFill>
                  <a:schemeClr val="bg1">
                    <a:lumMod val="50000"/>
                  </a:schemeClr>
                </a:solidFill>
                <a:latin typeface="Times New Roman" panose="02020603050405020304" pitchFamily="18" charset="0"/>
                <a:cs typeface="Times New Roman" panose="02020603050405020304" pitchFamily="18" charset="0"/>
              </a:rPr>
              <a:t>In this tutorial set of videos we are covering paraxial analysis for non-skew (symmetric) Gaussian beams.</a:t>
            </a:r>
          </a:p>
          <a:p>
            <a:pPr>
              <a:lnSpc>
                <a:spcPct val="100000"/>
              </a:lnSpc>
              <a:spcBef>
                <a:spcPts val="0"/>
              </a:spcBef>
              <a:spcAft>
                <a:spcPts val="0"/>
              </a:spcAft>
            </a:pPr>
            <a:endParaRPr lang="en-US" altLang="en-US" sz="2000" dirty="0">
              <a:solidFill>
                <a:schemeClr val="bg2">
                  <a:lumMod val="50000"/>
                </a:schemeClr>
              </a:solidFill>
              <a:latin typeface="Times New Roman" panose="02020603050405020304" pitchFamily="18" charset="0"/>
              <a:cs typeface="Times New Roman" panose="02020603050405020304" pitchFamily="18" charset="0"/>
            </a:endParaRPr>
          </a:p>
          <a:p>
            <a:pPr marL="457200" indent="-457200">
              <a:lnSpc>
                <a:spcPct val="100000"/>
              </a:lnSpc>
              <a:spcBef>
                <a:spcPts val="0"/>
              </a:spcBef>
              <a:spcAft>
                <a:spcPts val="0"/>
              </a:spcAft>
              <a:buFont typeface="+mj-lt"/>
              <a:buAutoNum type="arabicPeriod" startAt="4"/>
            </a:pPr>
            <a:r>
              <a:rPr lang="en-US" altLang="en-US" sz="2000" b="1" dirty="0">
                <a:latin typeface="Times New Roman" panose="02020603050405020304" pitchFamily="18" charset="0"/>
                <a:cs typeface="Times New Roman" panose="02020603050405020304" pitchFamily="18" charset="0"/>
              </a:rPr>
              <a:t>Getting the beam waist in the paraxial image plane.</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Under the source menu select “Paraxial Gaussian Beam (ABCD)”.</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Verify that a 0.25 mm beam waist is specified (or enter this value).</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Via laser theory, getting the beam waist in the paraxial image plane requires a beam radius of –efl/m (the minus sign is due to the different sign convention for radii of the wavefront).</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Run the paraxial setup analysis (pxs). Note the cells for the paraxial magnification and EFL of the system. Enter the cell values for –efl/m into the Wvf radius (R) cell.</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Hit the print beam data in text button. The output should now have the beam waist in the paraxial image plane. Review the output.</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To see the error message for an impossible input beam, try using a 0.50 mm beam waist.</a:t>
            </a:r>
          </a:p>
          <a:p>
            <a:pPr marL="469900" indent="-457200">
              <a:lnSpc>
                <a:spcPct val="100000"/>
              </a:lnSpc>
              <a:spcBef>
                <a:spcPts val="0"/>
              </a:spcBef>
              <a:spcAft>
                <a:spcPts val="0"/>
              </a:spcAft>
              <a:buFont typeface="+mj-lt"/>
              <a:buAutoNum type="arabicPeriod" startAt="4"/>
            </a:pPr>
            <a:endParaRPr lang="en-US" altLang="en-US" sz="2000" dirty="0">
              <a:latin typeface="Times New Roman" panose="02020603050405020304" pitchFamily="18" charset="0"/>
              <a:cs typeface="Times New Roman" panose="02020603050405020304" pitchFamily="18" charset="0"/>
            </a:endParaRPr>
          </a:p>
          <a:p>
            <a:pPr marL="469900" indent="-457200">
              <a:lnSpc>
                <a:spcPct val="100000"/>
              </a:lnSpc>
              <a:spcBef>
                <a:spcPts val="0"/>
              </a:spcBef>
              <a:spcAft>
                <a:spcPts val="0"/>
              </a:spcAft>
              <a:buFont typeface="+mj-lt"/>
              <a:buAutoNum type="arabicPeriod" startAt="4"/>
            </a:pPr>
            <a:endParaRPr lang="en-US" altLang="en-US" sz="2000" dirty="0">
              <a:latin typeface="Times New Roman" panose="02020603050405020304" pitchFamily="18" charset="0"/>
              <a:cs typeface="Times New Roman" panose="02020603050405020304" pitchFamily="18" charset="0"/>
            </a:endParaRPr>
          </a:p>
          <a:p>
            <a:pPr marL="234950" lvl="1" indent="0">
              <a:lnSpc>
                <a:spcPct val="100000"/>
              </a:lnSpc>
              <a:spcBef>
                <a:spcPts val="0"/>
              </a:spcBef>
              <a:spcAft>
                <a:spcPts val="0"/>
              </a:spcAft>
              <a:buNone/>
            </a:pPr>
            <a:endParaRPr lang="en-US" altLang="en-US" sz="2000" dirty="0">
              <a:latin typeface="Times New Roman" panose="02020603050405020304" pitchFamily="18" charset="0"/>
              <a:cs typeface="Times New Roman" panose="02020603050405020304" pitchFamily="18" charset="0"/>
            </a:endParaRPr>
          </a:p>
          <a:p>
            <a:pPr marL="0" indent="0">
              <a:lnSpc>
                <a:spcPct val="100000"/>
              </a:lnSpc>
              <a:spcBef>
                <a:spcPts val="0"/>
              </a:spcBef>
              <a:spcAft>
                <a:spcPts val="0"/>
              </a:spcAft>
              <a:buNone/>
            </a:pPr>
            <a:endParaRPr lang="en-US" altLang="en-US" sz="2000" dirty="0">
              <a:latin typeface="Times New Roman" panose="02020603050405020304" pitchFamily="18" charset="0"/>
              <a:cs typeface="Times New Roman" panose="02020603050405020304" pitchFamily="18" charset="0"/>
            </a:endParaRPr>
          </a:p>
          <a:p>
            <a:pPr lvl="1">
              <a:lnSpc>
                <a:spcPct val="100000"/>
              </a:lnSpc>
              <a:spcBef>
                <a:spcPts val="0"/>
              </a:spcBef>
              <a:spcAft>
                <a:spcPts val="0"/>
              </a:spcAft>
            </a:pPr>
            <a:endParaRPr lang="en-US" altLang="en-US" sz="2000" dirty="0">
              <a:latin typeface="Times New Roman" panose="02020603050405020304" pitchFamily="18" charset="0"/>
              <a:cs typeface="Times New Roman" panose="02020603050405020304" pitchFamily="18" charset="0"/>
            </a:endParaRPr>
          </a:p>
        </p:txBody>
      </p:sp>
      <p:sp>
        <p:nvSpPr>
          <p:cNvPr id="6" name="Footer Placeholder 3"/>
          <p:cNvSpPr>
            <a:spLocks noGrp="1"/>
          </p:cNvSpPr>
          <p:nvPr>
            <p:ph type="ftr" sz="quarter" idx="11"/>
          </p:nvPr>
        </p:nvSpPr>
        <p:spPr>
          <a:xfrm>
            <a:off x="3429000" y="6552596"/>
            <a:ext cx="2895600" cy="365125"/>
          </a:xfrm>
        </p:spPr>
        <p:txBody>
          <a:bodyPr/>
          <a:lstStyle/>
          <a:p>
            <a:fld id="{5F3903BC-53E7-4800-97AF-58D01E075FB1}" type="slidenum">
              <a:rPr lang="en-US" b="1" smtClean="0">
                <a:solidFill>
                  <a:schemeClr val="bg2"/>
                </a:solidFill>
              </a:rPr>
              <a:pPr/>
              <a:t>11</a:t>
            </a:fld>
            <a:r>
              <a:rPr lang="en-US" dirty="0"/>
              <a:t> </a:t>
            </a:r>
          </a:p>
        </p:txBody>
      </p:sp>
    </p:spTree>
    <p:extLst>
      <p:ext uri="{BB962C8B-B14F-4D97-AF65-F5344CB8AC3E}">
        <p14:creationId xmlns:p14="http://schemas.microsoft.com/office/powerpoint/2010/main" val="3123459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altLang="en-US" dirty="0"/>
              <a:t>OSLO facilitates optical layout in systems with lasers and Gaussian Beam sources</a:t>
            </a:r>
          </a:p>
        </p:txBody>
      </p:sp>
      <p:sp>
        <p:nvSpPr>
          <p:cNvPr id="5124" name="Rectangle 3"/>
          <p:cNvSpPr>
            <a:spLocks noGrp="1" noChangeArrowheads="1"/>
          </p:cNvSpPr>
          <p:nvPr>
            <p:ph idx="1"/>
          </p:nvPr>
        </p:nvSpPr>
        <p:spPr>
          <a:xfrm>
            <a:off x="762000" y="1371600"/>
            <a:ext cx="7924800" cy="1828800"/>
          </a:xfrm>
        </p:spPr>
        <p:txBody>
          <a:bodyPr>
            <a:noAutofit/>
          </a:bodyPr>
          <a:lstStyle/>
          <a:p>
            <a:pPr>
              <a:lnSpc>
                <a:spcPct val="100000"/>
              </a:lnSpc>
              <a:spcBef>
                <a:spcPts val="0"/>
              </a:spcBef>
              <a:spcAft>
                <a:spcPts val="0"/>
              </a:spcAft>
            </a:pPr>
            <a:r>
              <a:rPr lang="en-US" altLang="en-US" sz="2000" dirty="0">
                <a:latin typeface="Times New Roman" panose="02020603050405020304" pitchFamily="18" charset="0"/>
                <a:cs typeface="Times New Roman" panose="02020603050405020304" pitchFamily="18" charset="0"/>
              </a:rPr>
              <a:t>In this tutorial set of videos we are covering paraxial analysis for non-skew (symmetric) Gaussian beams.</a:t>
            </a:r>
          </a:p>
          <a:p>
            <a:pPr marL="0" indent="0">
              <a:lnSpc>
                <a:spcPct val="100000"/>
              </a:lnSpc>
              <a:spcBef>
                <a:spcPts val="0"/>
              </a:spcBef>
              <a:spcAft>
                <a:spcPts val="0"/>
              </a:spcAft>
              <a:buNone/>
            </a:pPr>
            <a:endParaRPr lang="en-US" altLang="en-US" sz="2000" dirty="0">
              <a:latin typeface="Times New Roman" panose="02020603050405020304" pitchFamily="18" charset="0"/>
              <a:cs typeface="Times New Roman" panose="02020603050405020304" pitchFamily="18" charset="0"/>
            </a:endParaRPr>
          </a:p>
          <a:p>
            <a:pPr marL="457200" indent="-457200">
              <a:lnSpc>
                <a:spcPct val="100000"/>
              </a:lnSpc>
              <a:spcBef>
                <a:spcPts val="0"/>
              </a:spcBef>
              <a:spcAft>
                <a:spcPts val="0"/>
              </a:spcAft>
              <a:buFont typeface="+mj-lt"/>
              <a:buAutoNum type="arabicPeriod"/>
            </a:pPr>
            <a:r>
              <a:rPr lang="en-US" altLang="en-US" sz="2000" b="1" dirty="0">
                <a:solidFill>
                  <a:schemeClr val="bg1">
                    <a:lumMod val="50000"/>
                  </a:schemeClr>
                </a:solidFill>
                <a:latin typeface="Times New Roman" panose="02020603050405020304" pitchFamily="18" charset="0"/>
                <a:cs typeface="Times New Roman" panose="02020603050405020304" pitchFamily="18" charset="0"/>
              </a:rPr>
              <a:t>Review theory and OSLO documentation.</a:t>
            </a:r>
          </a:p>
          <a:p>
            <a:pPr marL="469900" indent="-457200">
              <a:lnSpc>
                <a:spcPct val="100000"/>
              </a:lnSpc>
              <a:spcBef>
                <a:spcPts val="0"/>
              </a:spcBef>
              <a:spcAft>
                <a:spcPts val="0"/>
              </a:spcAft>
              <a:buFont typeface="+mj-lt"/>
              <a:buAutoNum type="arabicPeriod"/>
            </a:pPr>
            <a:r>
              <a:rPr lang="en-US" altLang="en-US" sz="2000" b="1" dirty="0">
                <a:solidFill>
                  <a:schemeClr val="bg1">
                    <a:lumMod val="50000"/>
                  </a:schemeClr>
                </a:solidFill>
                <a:latin typeface="Times New Roman" panose="02020603050405020304" pitchFamily="18" charset="0"/>
                <a:cs typeface="Times New Roman" panose="02020603050405020304" pitchFamily="18" charset="0"/>
              </a:rPr>
              <a:t>Setting up the optical system.</a:t>
            </a:r>
          </a:p>
          <a:p>
            <a:pPr marL="469900" indent="-457200">
              <a:lnSpc>
                <a:spcPct val="100000"/>
              </a:lnSpc>
              <a:spcBef>
                <a:spcPts val="0"/>
              </a:spcBef>
              <a:spcAft>
                <a:spcPts val="0"/>
              </a:spcAft>
              <a:buFont typeface="+mj-lt"/>
              <a:buAutoNum type="arabicPeriod"/>
            </a:pPr>
            <a:r>
              <a:rPr lang="en-US" altLang="en-US" sz="2000" b="1" dirty="0">
                <a:solidFill>
                  <a:schemeClr val="bg1">
                    <a:lumMod val="50000"/>
                  </a:schemeClr>
                </a:solidFill>
                <a:latin typeface="Times New Roman" panose="02020603050405020304" pitchFamily="18" charset="0"/>
                <a:cs typeface="Times New Roman" panose="02020603050405020304" pitchFamily="18" charset="0"/>
              </a:rPr>
              <a:t>Running Gaussian Beam Tracing.</a:t>
            </a:r>
          </a:p>
          <a:p>
            <a:pPr marL="457200" indent="-457200">
              <a:lnSpc>
                <a:spcPct val="100000"/>
              </a:lnSpc>
              <a:spcBef>
                <a:spcPts val="0"/>
              </a:spcBef>
              <a:spcAft>
                <a:spcPts val="0"/>
              </a:spcAft>
              <a:buFont typeface="+mj-lt"/>
              <a:buAutoNum type="arabicPeriod" startAt="4"/>
            </a:pPr>
            <a:r>
              <a:rPr lang="en-US" altLang="en-US" sz="2000" b="1" dirty="0">
                <a:solidFill>
                  <a:schemeClr val="bg1">
                    <a:lumMod val="50000"/>
                  </a:schemeClr>
                </a:solidFill>
                <a:latin typeface="Times New Roman" panose="02020603050405020304" pitchFamily="18" charset="0"/>
                <a:cs typeface="Times New Roman" panose="02020603050405020304" pitchFamily="18" charset="0"/>
              </a:rPr>
              <a:t>Getting the beam waist in the paraxial image plane.</a:t>
            </a:r>
          </a:p>
          <a:p>
            <a:pPr marL="457200" indent="-457200">
              <a:lnSpc>
                <a:spcPct val="100000"/>
              </a:lnSpc>
              <a:spcBef>
                <a:spcPts val="0"/>
              </a:spcBef>
              <a:spcAft>
                <a:spcPts val="0"/>
              </a:spcAft>
              <a:buFont typeface="+mj-lt"/>
              <a:buAutoNum type="arabicPeriod" startAt="4"/>
            </a:pPr>
            <a:r>
              <a:rPr lang="en-US" altLang="en-US" sz="2000" b="1" dirty="0">
                <a:latin typeface="Times New Roman" panose="02020603050405020304" pitchFamily="18" charset="0"/>
                <a:cs typeface="Times New Roman" panose="02020603050405020304" pitchFamily="18" charset="0"/>
              </a:rPr>
              <a:t>Point Spread Function analysis.</a:t>
            </a:r>
          </a:p>
        </p:txBody>
      </p:sp>
      <p:sp>
        <p:nvSpPr>
          <p:cNvPr id="6" name="Footer Placeholder 3"/>
          <p:cNvSpPr>
            <a:spLocks noGrp="1"/>
          </p:cNvSpPr>
          <p:nvPr>
            <p:ph type="ftr" sz="quarter" idx="11"/>
          </p:nvPr>
        </p:nvSpPr>
        <p:spPr>
          <a:xfrm>
            <a:off x="3429000" y="6552596"/>
            <a:ext cx="2895600" cy="365125"/>
          </a:xfrm>
        </p:spPr>
        <p:txBody>
          <a:bodyPr/>
          <a:lstStyle/>
          <a:p>
            <a:fld id="{5F3903BC-53E7-4800-97AF-58D01E075FB1}" type="slidenum">
              <a:rPr lang="en-US" b="1" smtClean="0">
                <a:solidFill>
                  <a:schemeClr val="bg2"/>
                </a:solidFill>
              </a:rPr>
              <a:pPr/>
              <a:t>12</a:t>
            </a:fld>
            <a:r>
              <a:rPr lang="en-US" dirty="0"/>
              <a:t> </a:t>
            </a:r>
          </a:p>
        </p:txBody>
      </p:sp>
    </p:spTree>
    <p:extLst>
      <p:ext uri="{BB962C8B-B14F-4D97-AF65-F5344CB8AC3E}">
        <p14:creationId xmlns:p14="http://schemas.microsoft.com/office/powerpoint/2010/main" val="1186276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altLang="en-US" dirty="0"/>
              <a:t>OSLO facilitates optical layout in systems with lasers and Gaussian Beam sources</a:t>
            </a:r>
          </a:p>
        </p:txBody>
      </p:sp>
      <p:sp>
        <p:nvSpPr>
          <p:cNvPr id="5124" name="Rectangle 3"/>
          <p:cNvSpPr>
            <a:spLocks noGrp="1" noChangeArrowheads="1"/>
          </p:cNvSpPr>
          <p:nvPr>
            <p:ph idx="1"/>
          </p:nvPr>
        </p:nvSpPr>
        <p:spPr>
          <a:xfrm>
            <a:off x="762000" y="1371600"/>
            <a:ext cx="7924800" cy="1828800"/>
          </a:xfrm>
        </p:spPr>
        <p:txBody>
          <a:bodyPr>
            <a:noAutofit/>
          </a:bodyPr>
          <a:lstStyle/>
          <a:p>
            <a:pPr>
              <a:lnSpc>
                <a:spcPct val="100000"/>
              </a:lnSpc>
              <a:spcBef>
                <a:spcPts val="0"/>
              </a:spcBef>
              <a:spcAft>
                <a:spcPts val="0"/>
              </a:spcAft>
            </a:pPr>
            <a:r>
              <a:rPr lang="en-US" altLang="en-US" sz="2000" dirty="0">
                <a:solidFill>
                  <a:schemeClr val="bg1">
                    <a:lumMod val="50000"/>
                  </a:schemeClr>
                </a:solidFill>
                <a:latin typeface="Times New Roman" panose="02020603050405020304" pitchFamily="18" charset="0"/>
                <a:cs typeface="Times New Roman" panose="02020603050405020304" pitchFamily="18" charset="0"/>
              </a:rPr>
              <a:t>In this tutorial set of videos we are covering paraxial analysis for non-skew (symmetric) Gaussian beams.</a:t>
            </a:r>
          </a:p>
          <a:p>
            <a:pPr>
              <a:lnSpc>
                <a:spcPct val="100000"/>
              </a:lnSpc>
              <a:spcBef>
                <a:spcPts val="0"/>
              </a:spcBef>
              <a:spcAft>
                <a:spcPts val="0"/>
              </a:spcAft>
            </a:pPr>
            <a:endParaRPr lang="en-US" altLang="en-US" sz="2000" dirty="0">
              <a:solidFill>
                <a:schemeClr val="bg2">
                  <a:lumMod val="50000"/>
                </a:schemeClr>
              </a:solidFill>
              <a:latin typeface="Times New Roman" panose="02020603050405020304" pitchFamily="18" charset="0"/>
              <a:cs typeface="Times New Roman" panose="02020603050405020304" pitchFamily="18" charset="0"/>
            </a:endParaRPr>
          </a:p>
          <a:p>
            <a:pPr marL="457200" indent="-457200">
              <a:lnSpc>
                <a:spcPct val="100000"/>
              </a:lnSpc>
              <a:spcBef>
                <a:spcPts val="0"/>
              </a:spcBef>
              <a:spcAft>
                <a:spcPts val="0"/>
              </a:spcAft>
              <a:buFont typeface="+mj-lt"/>
              <a:buAutoNum type="arabicPeriod" startAt="5"/>
            </a:pPr>
            <a:r>
              <a:rPr lang="en-US" altLang="en-US" sz="2000" b="1" dirty="0">
                <a:latin typeface="Times New Roman" panose="02020603050405020304" pitchFamily="18" charset="0"/>
                <a:cs typeface="Times New Roman" panose="02020603050405020304" pitchFamily="18" charset="0"/>
              </a:rPr>
              <a:t>Point Spread Function analysis.</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Look at the Gaussian beam data from previous work and cite the wavefront incident radius of curvature at surface 1 (note the cell). </a:t>
            </a:r>
            <a:r>
              <a:rPr lang="en-US" altLang="en-US" sz="2000" i="1" dirty="0">
                <a:latin typeface="Times New Roman" panose="02020603050405020304" pitchFamily="18" charset="0"/>
                <a:cs typeface="Times New Roman" panose="02020603050405020304" pitchFamily="18" charset="0"/>
              </a:rPr>
              <a:t>If needed, select “Paraxial Gaussian Beam (ABCD)” under the source menu. Verify you have a HeNe beam that has a beam waist of 0.25 mm and a waist distance of zero (located in the object plane). Push the print beam data button and analyze the data in the text window.</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Change the object distance to match the magnitude of this wavefront radius of curvature (the radius of curvature should be negative so just enter the magnitude of the value).</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We must tell OSLO the calculation should be for a Gaussian beam. Open the paraxial set up editor in the lens spreadsheet editor and enter the spot size values at surface 1 that are in the text window.</a:t>
            </a:r>
          </a:p>
          <a:p>
            <a:pPr marL="692150" lvl="1" indent="-457200">
              <a:lnSpc>
                <a:spcPct val="100000"/>
              </a:lnSpc>
              <a:spcBef>
                <a:spcPts val="0"/>
              </a:spcBef>
              <a:spcAft>
                <a:spcPts val="0"/>
              </a:spcAft>
              <a:buFont typeface="+mj-lt"/>
              <a:buAutoNum type="alphaLcPeriod"/>
            </a:pPr>
            <a:endParaRPr lang="en-US" altLang="en-US" sz="2000" dirty="0">
              <a:latin typeface="Times New Roman" panose="02020603050405020304" pitchFamily="18" charset="0"/>
              <a:cs typeface="Times New Roman" panose="02020603050405020304" pitchFamily="18" charset="0"/>
            </a:endParaRPr>
          </a:p>
          <a:p>
            <a:pPr marL="457200" indent="-457200">
              <a:lnSpc>
                <a:spcPct val="100000"/>
              </a:lnSpc>
              <a:spcBef>
                <a:spcPts val="0"/>
              </a:spcBef>
              <a:spcAft>
                <a:spcPts val="0"/>
              </a:spcAft>
              <a:buFont typeface="+mj-lt"/>
              <a:buAutoNum type="arabicPeriod" startAt="5"/>
            </a:pPr>
            <a:endParaRPr lang="en-US" altLang="en-US" sz="2000" b="1" dirty="0">
              <a:latin typeface="Times New Roman" panose="02020603050405020304" pitchFamily="18" charset="0"/>
              <a:cs typeface="Times New Roman" panose="02020603050405020304" pitchFamily="18" charset="0"/>
            </a:endParaRPr>
          </a:p>
          <a:p>
            <a:pPr marL="0" indent="0">
              <a:lnSpc>
                <a:spcPct val="100000"/>
              </a:lnSpc>
              <a:spcBef>
                <a:spcPts val="0"/>
              </a:spcBef>
              <a:spcAft>
                <a:spcPts val="0"/>
              </a:spcAft>
              <a:buNone/>
            </a:pPr>
            <a:endParaRPr lang="en-US" altLang="en-US" sz="2000" dirty="0">
              <a:latin typeface="Times New Roman" panose="02020603050405020304" pitchFamily="18" charset="0"/>
              <a:cs typeface="Times New Roman" panose="02020603050405020304" pitchFamily="18" charset="0"/>
            </a:endParaRPr>
          </a:p>
          <a:p>
            <a:pPr lvl="1">
              <a:lnSpc>
                <a:spcPct val="100000"/>
              </a:lnSpc>
              <a:spcBef>
                <a:spcPts val="0"/>
              </a:spcBef>
              <a:spcAft>
                <a:spcPts val="0"/>
              </a:spcAft>
            </a:pPr>
            <a:endParaRPr lang="en-US" altLang="en-US" sz="2000" dirty="0">
              <a:latin typeface="Times New Roman" panose="02020603050405020304" pitchFamily="18" charset="0"/>
              <a:cs typeface="Times New Roman" panose="02020603050405020304" pitchFamily="18" charset="0"/>
            </a:endParaRPr>
          </a:p>
        </p:txBody>
      </p:sp>
      <p:sp>
        <p:nvSpPr>
          <p:cNvPr id="6" name="Footer Placeholder 3"/>
          <p:cNvSpPr>
            <a:spLocks noGrp="1"/>
          </p:cNvSpPr>
          <p:nvPr>
            <p:ph type="ftr" sz="quarter" idx="11"/>
          </p:nvPr>
        </p:nvSpPr>
        <p:spPr>
          <a:xfrm>
            <a:off x="3429000" y="6552596"/>
            <a:ext cx="2895600" cy="365125"/>
          </a:xfrm>
        </p:spPr>
        <p:txBody>
          <a:bodyPr/>
          <a:lstStyle/>
          <a:p>
            <a:fld id="{5F3903BC-53E7-4800-97AF-58D01E075FB1}" type="slidenum">
              <a:rPr lang="en-US" b="1" smtClean="0">
                <a:solidFill>
                  <a:schemeClr val="bg2"/>
                </a:solidFill>
              </a:rPr>
              <a:pPr/>
              <a:t>13</a:t>
            </a:fld>
            <a:r>
              <a:rPr lang="en-US" dirty="0"/>
              <a:t> </a:t>
            </a:r>
          </a:p>
        </p:txBody>
      </p:sp>
    </p:spTree>
    <p:extLst>
      <p:ext uri="{BB962C8B-B14F-4D97-AF65-F5344CB8AC3E}">
        <p14:creationId xmlns:p14="http://schemas.microsoft.com/office/powerpoint/2010/main" val="856237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altLang="en-US" dirty="0"/>
              <a:t>OSLO facilitates optical layout in systems with lasers and Gaussian Beam sources</a:t>
            </a:r>
          </a:p>
        </p:txBody>
      </p:sp>
      <p:sp>
        <p:nvSpPr>
          <p:cNvPr id="5124" name="Rectangle 3"/>
          <p:cNvSpPr>
            <a:spLocks noGrp="1" noChangeArrowheads="1"/>
          </p:cNvSpPr>
          <p:nvPr>
            <p:ph idx="1"/>
          </p:nvPr>
        </p:nvSpPr>
        <p:spPr>
          <a:xfrm>
            <a:off x="762000" y="1371600"/>
            <a:ext cx="7924800" cy="1828800"/>
          </a:xfrm>
        </p:spPr>
        <p:txBody>
          <a:bodyPr>
            <a:noAutofit/>
          </a:bodyPr>
          <a:lstStyle/>
          <a:p>
            <a:pPr>
              <a:lnSpc>
                <a:spcPct val="100000"/>
              </a:lnSpc>
              <a:spcBef>
                <a:spcPts val="0"/>
              </a:spcBef>
              <a:spcAft>
                <a:spcPts val="0"/>
              </a:spcAft>
            </a:pPr>
            <a:r>
              <a:rPr lang="en-US" altLang="en-US" sz="2000" dirty="0">
                <a:solidFill>
                  <a:schemeClr val="bg1">
                    <a:lumMod val="50000"/>
                  </a:schemeClr>
                </a:solidFill>
                <a:latin typeface="Times New Roman" panose="02020603050405020304" pitchFamily="18" charset="0"/>
                <a:cs typeface="Times New Roman" panose="02020603050405020304" pitchFamily="18" charset="0"/>
              </a:rPr>
              <a:t>In this tutorial set of videos we are covering paraxial analysis for non-skew (symmetric) Gaussian beams.</a:t>
            </a:r>
          </a:p>
          <a:p>
            <a:pPr>
              <a:lnSpc>
                <a:spcPct val="100000"/>
              </a:lnSpc>
              <a:spcBef>
                <a:spcPts val="0"/>
              </a:spcBef>
              <a:spcAft>
                <a:spcPts val="0"/>
              </a:spcAft>
            </a:pPr>
            <a:endParaRPr lang="en-US" altLang="en-US" sz="2000" dirty="0">
              <a:solidFill>
                <a:schemeClr val="bg2">
                  <a:lumMod val="50000"/>
                </a:schemeClr>
              </a:solidFill>
              <a:latin typeface="Times New Roman" panose="02020603050405020304" pitchFamily="18" charset="0"/>
              <a:cs typeface="Times New Roman" panose="02020603050405020304" pitchFamily="18" charset="0"/>
            </a:endParaRPr>
          </a:p>
          <a:p>
            <a:pPr marL="457200" indent="-457200">
              <a:lnSpc>
                <a:spcPct val="100000"/>
              </a:lnSpc>
              <a:spcBef>
                <a:spcPts val="0"/>
              </a:spcBef>
              <a:spcAft>
                <a:spcPts val="0"/>
              </a:spcAft>
              <a:buFont typeface="+mj-lt"/>
              <a:buAutoNum type="arabicPeriod" startAt="5"/>
            </a:pPr>
            <a:r>
              <a:rPr lang="en-US" altLang="en-US" sz="2000" b="1" dirty="0">
                <a:solidFill>
                  <a:schemeClr val="bg1">
                    <a:lumMod val="50000"/>
                  </a:schemeClr>
                </a:solidFill>
                <a:latin typeface="Times New Roman" panose="02020603050405020304" pitchFamily="18" charset="0"/>
                <a:cs typeface="Times New Roman" panose="02020603050405020304" pitchFamily="18" charset="0"/>
              </a:rPr>
              <a:t>Point Spread Function analysis (continued).</a:t>
            </a:r>
          </a:p>
          <a:p>
            <a:pPr marL="692150" lvl="1" indent="-457200">
              <a:lnSpc>
                <a:spcPct val="100000"/>
              </a:lnSpc>
              <a:spcBef>
                <a:spcPts val="0"/>
              </a:spcBef>
              <a:spcAft>
                <a:spcPts val="0"/>
              </a:spcAft>
              <a:buFont typeface="+mj-lt"/>
              <a:buAutoNum type="alphaLcPeriod" startAt="4"/>
            </a:pPr>
            <a:r>
              <a:rPr lang="en-US" altLang="en-US" sz="2000" dirty="0">
                <a:latin typeface="Times New Roman" panose="02020603050405020304" pitchFamily="18" charset="0"/>
                <a:cs typeface="Times New Roman" panose="02020603050405020304" pitchFamily="18" charset="0"/>
              </a:rPr>
              <a:t>Change the aperture divisions across the pupil for spot diagram to 41.05 for increased accuracy in the paraxial setup spreadsheet. You can then close the spreadsheet with the green arrow button.</a:t>
            </a:r>
          </a:p>
          <a:p>
            <a:pPr marL="692150" lvl="1" indent="-457200">
              <a:lnSpc>
                <a:spcPct val="100000"/>
              </a:lnSpc>
              <a:spcBef>
                <a:spcPts val="0"/>
              </a:spcBef>
              <a:spcAft>
                <a:spcPts val="0"/>
              </a:spcAft>
              <a:buFont typeface="+mj-lt"/>
              <a:buAutoNum type="alphaLcPeriod" startAt="4"/>
            </a:pPr>
            <a:r>
              <a:rPr lang="en-US" altLang="en-US" sz="2000" dirty="0">
                <a:latin typeface="Times New Roman" panose="02020603050405020304" pitchFamily="18" charset="0"/>
                <a:cs typeface="Times New Roman" panose="02020603050405020304" pitchFamily="18" charset="0"/>
              </a:rPr>
              <a:t>Change the entrance beam radius to 3 mm so the spot diagram grid approximates an untruncated Gaussian beam. </a:t>
            </a:r>
          </a:p>
          <a:p>
            <a:pPr marL="692150" lvl="1" indent="-457200">
              <a:lnSpc>
                <a:spcPct val="100000"/>
              </a:lnSpc>
              <a:spcBef>
                <a:spcPts val="0"/>
              </a:spcBef>
              <a:spcAft>
                <a:spcPts val="0"/>
              </a:spcAft>
              <a:buFont typeface="+mj-lt"/>
              <a:buAutoNum type="alphaLcPeriod" startAt="4"/>
            </a:pPr>
            <a:r>
              <a:rPr lang="en-US" altLang="en-US" sz="2000" dirty="0">
                <a:latin typeface="Times New Roman" panose="02020603050405020304" pitchFamily="18" charset="0"/>
                <a:cs typeface="Times New Roman" panose="02020603050405020304" pitchFamily="18" charset="0"/>
              </a:rPr>
              <a:t>Select the Evaluate&gt;&gt;SpreadFunction&gt;&gt;Plot PSF Scans command with default options to compute the PSF. Verify the spot size to the size predicted by the paraxial Gaussian beam analysis are essentially the same. Recall that since we have specified Gaussian beam parameters, OSLO is giving 1/e</a:t>
            </a:r>
            <a:r>
              <a:rPr lang="en-US" altLang="en-US" sz="2000" baseline="30000" dirty="0">
                <a:latin typeface="Times New Roman" panose="02020603050405020304" pitchFamily="18" charset="0"/>
                <a:cs typeface="Times New Roman" panose="02020603050405020304" pitchFamily="18" charset="0"/>
              </a:rPr>
              <a:t>2</a:t>
            </a:r>
            <a:r>
              <a:rPr lang="en-US" altLang="en-US" sz="2000" dirty="0">
                <a:latin typeface="Times New Roman" panose="02020603050405020304" pitchFamily="18" charset="0"/>
                <a:cs typeface="Times New Roman" panose="02020603050405020304" pitchFamily="18" charset="0"/>
              </a:rPr>
              <a:t> spot size values.</a:t>
            </a:r>
          </a:p>
          <a:p>
            <a:pPr marL="457200" indent="-457200">
              <a:lnSpc>
                <a:spcPct val="100000"/>
              </a:lnSpc>
              <a:spcBef>
                <a:spcPts val="0"/>
              </a:spcBef>
              <a:spcAft>
                <a:spcPts val="0"/>
              </a:spcAft>
              <a:buFont typeface="+mj-lt"/>
              <a:buAutoNum type="arabicPeriod" startAt="5"/>
            </a:pPr>
            <a:endParaRPr lang="en-US" altLang="en-US" sz="2000" b="1" dirty="0">
              <a:latin typeface="Times New Roman" panose="02020603050405020304" pitchFamily="18" charset="0"/>
              <a:cs typeface="Times New Roman" panose="02020603050405020304" pitchFamily="18" charset="0"/>
            </a:endParaRPr>
          </a:p>
          <a:p>
            <a:pPr marL="0" indent="0">
              <a:lnSpc>
                <a:spcPct val="100000"/>
              </a:lnSpc>
              <a:spcBef>
                <a:spcPts val="0"/>
              </a:spcBef>
              <a:spcAft>
                <a:spcPts val="0"/>
              </a:spcAft>
              <a:buNone/>
            </a:pPr>
            <a:endParaRPr lang="en-US" altLang="en-US" sz="2000" dirty="0">
              <a:latin typeface="Times New Roman" panose="02020603050405020304" pitchFamily="18" charset="0"/>
              <a:cs typeface="Times New Roman" panose="02020603050405020304" pitchFamily="18" charset="0"/>
            </a:endParaRPr>
          </a:p>
          <a:p>
            <a:pPr lvl="1">
              <a:lnSpc>
                <a:spcPct val="100000"/>
              </a:lnSpc>
              <a:spcBef>
                <a:spcPts val="0"/>
              </a:spcBef>
              <a:spcAft>
                <a:spcPts val="0"/>
              </a:spcAft>
            </a:pPr>
            <a:endParaRPr lang="en-US" altLang="en-US" sz="2000" dirty="0">
              <a:latin typeface="Times New Roman" panose="02020603050405020304" pitchFamily="18" charset="0"/>
              <a:cs typeface="Times New Roman" panose="02020603050405020304" pitchFamily="18" charset="0"/>
            </a:endParaRPr>
          </a:p>
        </p:txBody>
      </p:sp>
      <p:sp>
        <p:nvSpPr>
          <p:cNvPr id="6" name="Footer Placeholder 3"/>
          <p:cNvSpPr>
            <a:spLocks noGrp="1"/>
          </p:cNvSpPr>
          <p:nvPr>
            <p:ph type="ftr" sz="quarter" idx="11"/>
          </p:nvPr>
        </p:nvSpPr>
        <p:spPr>
          <a:xfrm>
            <a:off x="3429000" y="6552596"/>
            <a:ext cx="2895600" cy="365125"/>
          </a:xfrm>
        </p:spPr>
        <p:txBody>
          <a:bodyPr/>
          <a:lstStyle/>
          <a:p>
            <a:fld id="{5F3903BC-53E7-4800-97AF-58D01E075FB1}" type="slidenum">
              <a:rPr lang="en-US" b="1" smtClean="0">
                <a:solidFill>
                  <a:schemeClr val="bg2"/>
                </a:solidFill>
              </a:rPr>
              <a:pPr/>
              <a:t>14</a:t>
            </a:fld>
            <a:r>
              <a:rPr lang="en-US" dirty="0"/>
              <a:t> </a:t>
            </a:r>
          </a:p>
        </p:txBody>
      </p:sp>
    </p:spTree>
    <p:extLst>
      <p:ext uri="{BB962C8B-B14F-4D97-AF65-F5344CB8AC3E}">
        <p14:creationId xmlns:p14="http://schemas.microsoft.com/office/powerpoint/2010/main" val="27417406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altLang="en-US" dirty="0"/>
              <a:t>OSLO facilitates optical layout in systems with lasers and Gaussian Beam sources</a:t>
            </a:r>
          </a:p>
        </p:txBody>
      </p:sp>
      <p:sp>
        <p:nvSpPr>
          <p:cNvPr id="5124" name="Rectangle 3"/>
          <p:cNvSpPr>
            <a:spLocks noGrp="1" noChangeArrowheads="1"/>
          </p:cNvSpPr>
          <p:nvPr>
            <p:ph idx="1"/>
          </p:nvPr>
        </p:nvSpPr>
        <p:spPr>
          <a:xfrm>
            <a:off x="762000" y="1371600"/>
            <a:ext cx="7924800" cy="1828800"/>
          </a:xfrm>
        </p:spPr>
        <p:txBody>
          <a:bodyPr>
            <a:noAutofit/>
          </a:bodyPr>
          <a:lstStyle/>
          <a:p>
            <a:pPr>
              <a:lnSpc>
                <a:spcPct val="100000"/>
              </a:lnSpc>
              <a:spcBef>
                <a:spcPts val="0"/>
              </a:spcBef>
              <a:spcAft>
                <a:spcPts val="0"/>
              </a:spcAft>
            </a:pPr>
            <a:r>
              <a:rPr lang="en-US" altLang="en-US" sz="2000" dirty="0">
                <a:solidFill>
                  <a:schemeClr val="bg1">
                    <a:lumMod val="50000"/>
                  </a:schemeClr>
                </a:solidFill>
                <a:latin typeface="Times New Roman" panose="02020603050405020304" pitchFamily="18" charset="0"/>
                <a:cs typeface="Times New Roman" panose="02020603050405020304" pitchFamily="18" charset="0"/>
              </a:rPr>
              <a:t>In this tutorial set of videos we are covering paraxial analysis for non-skew (symmetric) Gaussian beams.</a:t>
            </a:r>
          </a:p>
          <a:p>
            <a:pPr>
              <a:lnSpc>
                <a:spcPct val="100000"/>
              </a:lnSpc>
              <a:spcBef>
                <a:spcPts val="0"/>
              </a:spcBef>
              <a:spcAft>
                <a:spcPts val="0"/>
              </a:spcAft>
            </a:pPr>
            <a:endParaRPr lang="en-US" altLang="en-US" sz="2000" dirty="0">
              <a:solidFill>
                <a:schemeClr val="bg1">
                  <a:lumMod val="50000"/>
                </a:schemeClr>
              </a:solidFill>
              <a:latin typeface="Times New Roman" panose="02020603050405020304" pitchFamily="18" charset="0"/>
              <a:cs typeface="Times New Roman" panose="02020603050405020304" pitchFamily="18" charset="0"/>
            </a:endParaRPr>
          </a:p>
          <a:p>
            <a:pPr marL="457200" indent="-457200">
              <a:lnSpc>
                <a:spcPct val="100000"/>
              </a:lnSpc>
              <a:spcBef>
                <a:spcPts val="0"/>
              </a:spcBef>
              <a:spcAft>
                <a:spcPts val="0"/>
              </a:spcAft>
              <a:buFont typeface="+mj-lt"/>
              <a:buAutoNum type="arabicPeriod" startAt="5"/>
            </a:pPr>
            <a:r>
              <a:rPr lang="en-US" altLang="en-US" sz="2000" b="1" dirty="0">
                <a:solidFill>
                  <a:schemeClr val="bg1">
                    <a:lumMod val="50000"/>
                  </a:schemeClr>
                </a:solidFill>
                <a:latin typeface="Times New Roman" panose="02020603050405020304" pitchFamily="18" charset="0"/>
                <a:cs typeface="Times New Roman" panose="02020603050405020304" pitchFamily="18" charset="0"/>
              </a:rPr>
              <a:t>Point Spread Function analysis (continued).</a:t>
            </a:r>
          </a:p>
          <a:p>
            <a:pPr marL="692150" lvl="1" indent="-457200">
              <a:lnSpc>
                <a:spcPct val="100000"/>
              </a:lnSpc>
              <a:spcBef>
                <a:spcPts val="0"/>
              </a:spcBef>
              <a:spcAft>
                <a:spcPts val="0"/>
              </a:spcAft>
              <a:buFont typeface="+mj-lt"/>
              <a:buAutoNum type="alphaLcPeriod" startAt="7"/>
            </a:pPr>
            <a:r>
              <a:rPr lang="en-US" altLang="en-US" sz="2000" dirty="0">
                <a:latin typeface="Times New Roman" panose="02020603050405020304" pitchFamily="18" charset="0"/>
                <a:cs typeface="Times New Roman" panose="02020603050405020304" pitchFamily="18" charset="0"/>
              </a:rPr>
              <a:t>Calculate the point spread function value at the paraxial image plane and at the waist distance (print PSF value works nicely and note the waist location relative to the paraxial image plane).</a:t>
            </a:r>
          </a:p>
          <a:p>
            <a:pPr marL="692150" lvl="1" indent="-457200">
              <a:lnSpc>
                <a:spcPct val="100000"/>
              </a:lnSpc>
              <a:spcBef>
                <a:spcPts val="0"/>
              </a:spcBef>
              <a:spcAft>
                <a:spcPts val="0"/>
              </a:spcAft>
              <a:buFont typeface="+mj-lt"/>
              <a:buAutoNum type="alphaLcPeriod" startAt="7"/>
            </a:pPr>
            <a:r>
              <a:rPr lang="en-US" altLang="en-US" sz="2000" dirty="0">
                <a:latin typeface="Times New Roman" panose="02020603050405020304" pitchFamily="18" charset="0"/>
                <a:cs typeface="Times New Roman" panose="02020603050405020304" pitchFamily="18" charset="0"/>
              </a:rPr>
              <a:t>Verify the ratio of the irradiances for these two analysis is very close to the ratio of the ratio of the square of the beam waist divided by the beam half-diameter at the image plane.</a:t>
            </a:r>
          </a:p>
          <a:p>
            <a:pPr marL="692150" lvl="1" indent="-457200">
              <a:lnSpc>
                <a:spcPct val="100000"/>
              </a:lnSpc>
              <a:spcBef>
                <a:spcPts val="0"/>
              </a:spcBef>
              <a:spcAft>
                <a:spcPts val="0"/>
              </a:spcAft>
              <a:buFont typeface="+mj-lt"/>
              <a:buAutoNum type="alphaLcPeriod" startAt="7"/>
            </a:pPr>
            <a:r>
              <a:rPr lang="en-US" altLang="en-US" sz="2000" dirty="0">
                <a:latin typeface="Times New Roman" panose="02020603050405020304" pitchFamily="18" charset="0"/>
                <a:cs typeface="Times New Roman" panose="02020603050405020304" pitchFamily="18" charset="0"/>
              </a:rPr>
              <a:t>In a new graphics window, plot the point spread function at the beam waist position. Use Evaluate&gt;&gt;SpreadFunction&gt;&gt;Plot PSF Scans and  enter a focus change matching the beam waist offset from the paraxial image plane (seen in the paraxial Gaussian beam output). You can right click the plot and change the ordinate plot scale as needed. The value should be consistent with the waist calculation.</a:t>
            </a:r>
          </a:p>
          <a:p>
            <a:pPr marL="0" indent="0">
              <a:lnSpc>
                <a:spcPct val="100000"/>
              </a:lnSpc>
              <a:spcBef>
                <a:spcPts val="0"/>
              </a:spcBef>
              <a:spcAft>
                <a:spcPts val="0"/>
              </a:spcAft>
              <a:buNone/>
            </a:pPr>
            <a:endParaRPr lang="en-US" altLang="en-US" sz="2000" dirty="0">
              <a:latin typeface="Times New Roman" panose="02020603050405020304" pitchFamily="18" charset="0"/>
              <a:cs typeface="Times New Roman" panose="02020603050405020304" pitchFamily="18" charset="0"/>
            </a:endParaRPr>
          </a:p>
          <a:p>
            <a:pPr lvl="1">
              <a:lnSpc>
                <a:spcPct val="100000"/>
              </a:lnSpc>
              <a:spcBef>
                <a:spcPts val="0"/>
              </a:spcBef>
              <a:spcAft>
                <a:spcPts val="0"/>
              </a:spcAft>
            </a:pPr>
            <a:endParaRPr lang="en-US" altLang="en-US" sz="2000" dirty="0">
              <a:latin typeface="Times New Roman" panose="02020603050405020304" pitchFamily="18" charset="0"/>
              <a:cs typeface="Times New Roman" panose="02020603050405020304" pitchFamily="18" charset="0"/>
            </a:endParaRPr>
          </a:p>
        </p:txBody>
      </p:sp>
      <p:sp>
        <p:nvSpPr>
          <p:cNvPr id="6" name="Footer Placeholder 3"/>
          <p:cNvSpPr>
            <a:spLocks noGrp="1"/>
          </p:cNvSpPr>
          <p:nvPr>
            <p:ph type="ftr" sz="quarter" idx="11"/>
          </p:nvPr>
        </p:nvSpPr>
        <p:spPr>
          <a:xfrm>
            <a:off x="3429000" y="6552596"/>
            <a:ext cx="2895600" cy="365125"/>
          </a:xfrm>
        </p:spPr>
        <p:txBody>
          <a:bodyPr/>
          <a:lstStyle/>
          <a:p>
            <a:fld id="{5F3903BC-53E7-4800-97AF-58D01E075FB1}" type="slidenum">
              <a:rPr lang="en-US" b="1" smtClean="0">
                <a:solidFill>
                  <a:schemeClr val="bg2"/>
                </a:solidFill>
              </a:rPr>
              <a:pPr/>
              <a:t>15</a:t>
            </a:fld>
            <a:r>
              <a:rPr lang="en-US" dirty="0"/>
              <a:t> </a:t>
            </a:r>
          </a:p>
        </p:txBody>
      </p:sp>
    </p:spTree>
    <p:extLst>
      <p:ext uri="{BB962C8B-B14F-4D97-AF65-F5344CB8AC3E}">
        <p14:creationId xmlns:p14="http://schemas.microsoft.com/office/powerpoint/2010/main" val="1784961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altLang="en-US" dirty="0"/>
              <a:t>OSLO facilitates optical layout in systems with lasers and Gaussian Beam sources</a:t>
            </a:r>
          </a:p>
        </p:txBody>
      </p:sp>
      <p:sp>
        <p:nvSpPr>
          <p:cNvPr id="5124" name="Rectangle 3"/>
          <p:cNvSpPr>
            <a:spLocks noGrp="1" noChangeArrowheads="1"/>
          </p:cNvSpPr>
          <p:nvPr>
            <p:ph idx="1"/>
          </p:nvPr>
        </p:nvSpPr>
        <p:spPr>
          <a:xfrm>
            <a:off x="762000" y="1371600"/>
            <a:ext cx="7924800" cy="1828800"/>
          </a:xfrm>
        </p:spPr>
        <p:txBody>
          <a:bodyPr>
            <a:noAutofit/>
          </a:bodyPr>
          <a:lstStyle/>
          <a:p>
            <a:pPr>
              <a:lnSpc>
                <a:spcPct val="100000"/>
              </a:lnSpc>
              <a:spcBef>
                <a:spcPts val="0"/>
              </a:spcBef>
              <a:spcAft>
                <a:spcPts val="0"/>
              </a:spcAft>
            </a:pPr>
            <a:r>
              <a:rPr lang="en-US" altLang="en-US" sz="2000" dirty="0">
                <a:solidFill>
                  <a:schemeClr val="bg1">
                    <a:lumMod val="50000"/>
                  </a:schemeClr>
                </a:solidFill>
                <a:latin typeface="Times New Roman" panose="02020603050405020304" pitchFamily="18" charset="0"/>
                <a:cs typeface="Times New Roman" panose="02020603050405020304" pitchFamily="18" charset="0"/>
              </a:rPr>
              <a:t>In this tutorial set of videos we are covering paraxial analysis for non-skew (symmetric) Gaussian beams.</a:t>
            </a:r>
          </a:p>
          <a:p>
            <a:pPr>
              <a:lnSpc>
                <a:spcPct val="100000"/>
              </a:lnSpc>
              <a:spcBef>
                <a:spcPts val="0"/>
              </a:spcBef>
              <a:spcAft>
                <a:spcPts val="0"/>
              </a:spcAft>
            </a:pPr>
            <a:endParaRPr lang="en-US" altLang="en-US" sz="2000" dirty="0">
              <a:solidFill>
                <a:schemeClr val="bg1">
                  <a:lumMod val="50000"/>
                </a:schemeClr>
              </a:solidFill>
              <a:latin typeface="Times New Roman" panose="02020603050405020304" pitchFamily="18" charset="0"/>
              <a:cs typeface="Times New Roman" panose="02020603050405020304" pitchFamily="18" charset="0"/>
            </a:endParaRPr>
          </a:p>
          <a:p>
            <a:pPr marL="457200" indent="-457200">
              <a:lnSpc>
                <a:spcPct val="100000"/>
              </a:lnSpc>
              <a:spcBef>
                <a:spcPts val="0"/>
              </a:spcBef>
              <a:spcAft>
                <a:spcPts val="0"/>
              </a:spcAft>
              <a:buFont typeface="+mj-lt"/>
              <a:buAutoNum type="arabicPeriod" startAt="5"/>
            </a:pPr>
            <a:r>
              <a:rPr lang="en-US" altLang="en-US" sz="2000" b="1" dirty="0">
                <a:solidFill>
                  <a:schemeClr val="bg1">
                    <a:lumMod val="50000"/>
                  </a:schemeClr>
                </a:solidFill>
                <a:latin typeface="Times New Roman" panose="02020603050405020304" pitchFamily="18" charset="0"/>
                <a:cs typeface="Times New Roman" panose="02020603050405020304" pitchFamily="18" charset="0"/>
              </a:rPr>
              <a:t>Point Spread Function analysis (continued).</a:t>
            </a:r>
          </a:p>
          <a:p>
            <a:pPr marL="692150" lvl="1" indent="-457200">
              <a:lnSpc>
                <a:spcPct val="100000"/>
              </a:lnSpc>
              <a:spcBef>
                <a:spcPts val="0"/>
              </a:spcBef>
              <a:spcAft>
                <a:spcPts val="0"/>
              </a:spcAft>
              <a:buFont typeface="+mj-lt"/>
              <a:buAutoNum type="alphaLcPeriod" startAt="10"/>
            </a:pPr>
            <a:r>
              <a:rPr lang="en-US" altLang="en-US" sz="2000" dirty="0">
                <a:latin typeface="Times New Roman" panose="02020603050405020304" pitchFamily="18" charset="0"/>
                <a:cs typeface="Times New Roman" panose="02020603050405020304" pitchFamily="18" charset="0"/>
              </a:rPr>
              <a:t>Finally we simulate a truncated Gaussian beam. Enter a new surface above the catalog lens. Using data from the ABCD analysis, make this surface’s aperture equal to the 1/e</a:t>
            </a:r>
            <a:r>
              <a:rPr lang="en-US" altLang="en-US" sz="2000" baseline="30000" dirty="0">
                <a:latin typeface="Times New Roman" panose="02020603050405020304" pitchFamily="18" charset="0"/>
                <a:cs typeface="Times New Roman" panose="02020603050405020304" pitchFamily="18" charset="0"/>
              </a:rPr>
              <a:t>2</a:t>
            </a:r>
            <a:r>
              <a:rPr lang="en-US" altLang="en-US" sz="2000" dirty="0">
                <a:latin typeface="Times New Roman" panose="02020603050405020304" pitchFamily="18" charset="0"/>
                <a:cs typeface="Times New Roman" panose="02020603050405020304" pitchFamily="18" charset="0"/>
              </a:rPr>
              <a:t> spot size value at that surface.</a:t>
            </a:r>
          </a:p>
          <a:p>
            <a:pPr marL="692150" lvl="1" indent="-457200">
              <a:lnSpc>
                <a:spcPct val="100000"/>
              </a:lnSpc>
              <a:spcBef>
                <a:spcPts val="0"/>
              </a:spcBef>
              <a:spcAft>
                <a:spcPts val="0"/>
              </a:spcAft>
              <a:buFont typeface="+mj-lt"/>
              <a:buAutoNum type="alphaLcPeriod" startAt="10"/>
            </a:pPr>
            <a:r>
              <a:rPr lang="en-US" altLang="en-US" sz="2000" dirty="0">
                <a:latin typeface="Times New Roman" panose="02020603050405020304" pitchFamily="18" charset="0"/>
                <a:cs typeface="Times New Roman" panose="02020603050405020304" pitchFamily="18" charset="0"/>
              </a:rPr>
              <a:t>Make the surface a checked surface, which ensures that it will truncate the beam. This aperture right at the stop location will now induce diffraction. </a:t>
            </a:r>
          </a:p>
          <a:p>
            <a:pPr marL="692150" lvl="1" indent="-457200">
              <a:lnSpc>
                <a:spcPct val="100000"/>
              </a:lnSpc>
              <a:spcBef>
                <a:spcPts val="0"/>
              </a:spcBef>
              <a:spcAft>
                <a:spcPts val="0"/>
              </a:spcAft>
              <a:buFont typeface="+mj-lt"/>
              <a:buAutoNum type="alphaLcPeriod" startAt="10"/>
            </a:pPr>
            <a:r>
              <a:rPr lang="en-US" altLang="en-US" sz="2000" dirty="0">
                <a:latin typeface="Times New Roman" panose="02020603050405020304" pitchFamily="18" charset="0"/>
                <a:cs typeface="Times New Roman" panose="02020603050405020304" pitchFamily="18" charset="0"/>
              </a:rPr>
              <a:t>Run the PSF routine in the same window as step </a:t>
            </a:r>
            <a:r>
              <a:rPr lang="en-US" altLang="en-US" sz="2000" dirty="0" err="1">
                <a:latin typeface="Times New Roman" panose="02020603050405020304" pitchFamily="18" charset="0"/>
                <a:cs typeface="Times New Roman" panose="02020603050405020304" pitchFamily="18" charset="0"/>
              </a:rPr>
              <a:t>i</a:t>
            </a:r>
            <a:r>
              <a:rPr lang="en-US" altLang="en-US" sz="2000" dirty="0">
                <a:latin typeface="Times New Roman" panose="02020603050405020304" pitchFamily="18" charset="0"/>
                <a:cs typeface="Times New Roman" panose="02020603050405020304" pitchFamily="18" charset="0"/>
              </a:rPr>
              <a:t> and observe the result. Note the 1/e</a:t>
            </a:r>
            <a:r>
              <a:rPr lang="en-US" altLang="en-US" sz="2000" baseline="30000" dirty="0">
                <a:latin typeface="Times New Roman" panose="02020603050405020304" pitchFamily="18" charset="0"/>
                <a:cs typeface="Times New Roman" panose="02020603050405020304" pitchFamily="18" charset="0"/>
              </a:rPr>
              <a:t>2</a:t>
            </a:r>
            <a:r>
              <a:rPr lang="en-US" altLang="en-US" sz="2000" dirty="0">
                <a:latin typeface="Times New Roman" panose="02020603050405020304" pitchFamily="18" charset="0"/>
                <a:cs typeface="Times New Roman" panose="02020603050405020304" pitchFamily="18" charset="0"/>
              </a:rPr>
              <a:t> spot size is larger and there is energy in a lobe around the central spot, indicative of a diffraction pattern. The beam is no longer a Gaussian. Note OSLO normalizes the PSF to the peak of a perfect PSF for the same pupil size and focusing distance so the irradiance normalizations are different for cases we’ve run.</a:t>
            </a:r>
          </a:p>
          <a:p>
            <a:pPr marL="0" indent="0">
              <a:lnSpc>
                <a:spcPct val="100000"/>
              </a:lnSpc>
              <a:spcBef>
                <a:spcPts val="0"/>
              </a:spcBef>
              <a:spcAft>
                <a:spcPts val="0"/>
              </a:spcAft>
              <a:buNone/>
            </a:pPr>
            <a:endParaRPr lang="en-US" altLang="en-US" sz="2000" dirty="0">
              <a:latin typeface="Times New Roman" panose="02020603050405020304" pitchFamily="18" charset="0"/>
              <a:cs typeface="Times New Roman" panose="02020603050405020304" pitchFamily="18" charset="0"/>
            </a:endParaRPr>
          </a:p>
          <a:p>
            <a:pPr lvl="1">
              <a:lnSpc>
                <a:spcPct val="100000"/>
              </a:lnSpc>
              <a:spcBef>
                <a:spcPts val="0"/>
              </a:spcBef>
              <a:spcAft>
                <a:spcPts val="0"/>
              </a:spcAft>
            </a:pPr>
            <a:endParaRPr lang="en-US" altLang="en-US" sz="2000" dirty="0">
              <a:latin typeface="Times New Roman" panose="02020603050405020304" pitchFamily="18" charset="0"/>
              <a:cs typeface="Times New Roman" panose="02020603050405020304" pitchFamily="18" charset="0"/>
            </a:endParaRPr>
          </a:p>
        </p:txBody>
      </p:sp>
      <p:sp>
        <p:nvSpPr>
          <p:cNvPr id="6" name="Footer Placeholder 3"/>
          <p:cNvSpPr>
            <a:spLocks noGrp="1"/>
          </p:cNvSpPr>
          <p:nvPr>
            <p:ph type="ftr" sz="quarter" idx="11"/>
          </p:nvPr>
        </p:nvSpPr>
        <p:spPr>
          <a:xfrm>
            <a:off x="3429000" y="6552596"/>
            <a:ext cx="2895600" cy="365125"/>
          </a:xfrm>
        </p:spPr>
        <p:txBody>
          <a:bodyPr/>
          <a:lstStyle/>
          <a:p>
            <a:fld id="{5F3903BC-53E7-4800-97AF-58D01E075FB1}" type="slidenum">
              <a:rPr lang="en-US" b="1" smtClean="0">
                <a:solidFill>
                  <a:schemeClr val="bg2"/>
                </a:solidFill>
              </a:rPr>
              <a:pPr/>
              <a:t>16</a:t>
            </a:fld>
            <a:r>
              <a:rPr lang="en-US" dirty="0"/>
              <a:t> </a:t>
            </a:r>
          </a:p>
        </p:txBody>
      </p:sp>
    </p:spTree>
    <p:extLst>
      <p:ext uri="{BB962C8B-B14F-4D97-AF65-F5344CB8AC3E}">
        <p14:creationId xmlns:p14="http://schemas.microsoft.com/office/powerpoint/2010/main" val="195975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altLang="en-US" dirty="0"/>
              <a:t>OSLO facilitates optical layout in systems with lasers and Gaussian Beam sources</a:t>
            </a:r>
          </a:p>
        </p:txBody>
      </p:sp>
      <p:sp>
        <p:nvSpPr>
          <p:cNvPr id="5124" name="Rectangle 3"/>
          <p:cNvSpPr>
            <a:spLocks noGrp="1" noChangeArrowheads="1"/>
          </p:cNvSpPr>
          <p:nvPr>
            <p:ph idx="1"/>
          </p:nvPr>
        </p:nvSpPr>
        <p:spPr>
          <a:xfrm>
            <a:off x="762000" y="1371600"/>
            <a:ext cx="7924800" cy="1828800"/>
          </a:xfrm>
        </p:spPr>
        <p:txBody>
          <a:bodyPr>
            <a:noAutofit/>
          </a:bodyPr>
          <a:lstStyle/>
          <a:p>
            <a:pPr>
              <a:lnSpc>
                <a:spcPct val="100000"/>
              </a:lnSpc>
              <a:spcBef>
                <a:spcPts val="0"/>
              </a:spcBef>
              <a:spcAft>
                <a:spcPts val="0"/>
              </a:spcAft>
            </a:pPr>
            <a:r>
              <a:rPr lang="en-US" altLang="en-US" sz="2000" dirty="0">
                <a:latin typeface="Times New Roman" panose="02020603050405020304" pitchFamily="18" charset="0"/>
                <a:cs typeface="Times New Roman" panose="02020603050405020304" pitchFamily="18" charset="0"/>
              </a:rPr>
              <a:t>In this tutorial set of videos we are covering paraxial analysis for non-skew (symmetric) Gaussian beams.</a:t>
            </a:r>
          </a:p>
          <a:p>
            <a:pPr marL="0" indent="0">
              <a:lnSpc>
                <a:spcPct val="100000"/>
              </a:lnSpc>
              <a:spcBef>
                <a:spcPts val="0"/>
              </a:spcBef>
              <a:spcAft>
                <a:spcPts val="0"/>
              </a:spcAft>
              <a:buNone/>
            </a:pPr>
            <a:endParaRPr lang="en-US" altLang="en-US" sz="2000" dirty="0">
              <a:latin typeface="Times New Roman" panose="02020603050405020304" pitchFamily="18" charset="0"/>
              <a:cs typeface="Times New Roman" panose="02020603050405020304" pitchFamily="18" charset="0"/>
            </a:endParaRPr>
          </a:p>
          <a:p>
            <a:pPr marL="457200" indent="-457200">
              <a:lnSpc>
                <a:spcPct val="100000"/>
              </a:lnSpc>
              <a:spcBef>
                <a:spcPts val="0"/>
              </a:spcBef>
              <a:spcAft>
                <a:spcPts val="0"/>
              </a:spcAft>
              <a:buFont typeface="+mj-lt"/>
              <a:buAutoNum type="arabicPeriod"/>
            </a:pPr>
            <a:r>
              <a:rPr lang="en-US" altLang="en-US" sz="2000" b="1" dirty="0">
                <a:latin typeface="Times New Roman" panose="02020603050405020304" pitchFamily="18" charset="0"/>
                <a:cs typeface="Times New Roman" panose="02020603050405020304" pitchFamily="18" charset="0"/>
              </a:rPr>
              <a:t>Review theory and OSLO documentation.</a:t>
            </a:r>
          </a:p>
          <a:p>
            <a:pPr marL="469900" indent="-457200">
              <a:lnSpc>
                <a:spcPct val="100000"/>
              </a:lnSpc>
              <a:spcBef>
                <a:spcPts val="0"/>
              </a:spcBef>
              <a:spcAft>
                <a:spcPts val="0"/>
              </a:spcAft>
              <a:buFont typeface="+mj-lt"/>
              <a:buAutoNum type="arabicPeriod"/>
            </a:pPr>
            <a:r>
              <a:rPr lang="en-US" altLang="en-US" sz="2000" b="1" dirty="0">
                <a:latin typeface="Times New Roman" panose="02020603050405020304" pitchFamily="18" charset="0"/>
                <a:cs typeface="Times New Roman" panose="02020603050405020304" pitchFamily="18" charset="0"/>
              </a:rPr>
              <a:t>Setting up the optical system.</a:t>
            </a:r>
          </a:p>
          <a:p>
            <a:pPr marL="469900" indent="-457200">
              <a:lnSpc>
                <a:spcPct val="100000"/>
              </a:lnSpc>
              <a:spcBef>
                <a:spcPts val="0"/>
              </a:spcBef>
              <a:spcAft>
                <a:spcPts val="0"/>
              </a:spcAft>
              <a:buFont typeface="+mj-lt"/>
              <a:buAutoNum type="arabicPeriod"/>
            </a:pPr>
            <a:r>
              <a:rPr lang="en-US" altLang="en-US" sz="2000" b="1" dirty="0">
                <a:latin typeface="Times New Roman" panose="02020603050405020304" pitchFamily="18" charset="0"/>
                <a:cs typeface="Times New Roman" panose="02020603050405020304" pitchFamily="18" charset="0"/>
              </a:rPr>
              <a:t>Running Gaussian Beam Tracing.</a:t>
            </a:r>
          </a:p>
          <a:p>
            <a:pPr marL="457200" indent="-457200">
              <a:lnSpc>
                <a:spcPct val="100000"/>
              </a:lnSpc>
              <a:spcBef>
                <a:spcPts val="0"/>
              </a:spcBef>
              <a:spcAft>
                <a:spcPts val="0"/>
              </a:spcAft>
              <a:buFont typeface="+mj-lt"/>
              <a:buAutoNum type="arabicPeriod" startAt="4"/>
            </a:pPr>
            <a:r>
              <a:rPr lang="en-US" altLang="en-US" sz="2000" b="1" dirty="0">
                <a:latin typeface="Times New Roman" panose="02020603050405020304" pitchFamily="18" charset="0"/>
                <a:cs typeface="Times New Roman" panose="02020603050405020304" pitchFamily="18" charset="0"/>
              </a:rPr>
              <a:t>Getting the beam waist in the paraxial image plane.</a:t>
            </a:r>
          </a:p>
          <a:p>
            <a:pPr marL="457200" indent="-457200">
              <a:lnSpc>
                <a:spcPct val="100000"/>
              </a:lnSpc>
              <a:spcBef>
                <a:spcPts val="0"/>
              </a:spcBef>
              <a:spcAft>
                <a:spcPts val="0"/>
              </a:spcAft>
              <a:buFont typeface="+mj-lt"/>
              <a:buAutoNum type="arabicPeriod" startAt="4"/>
            </a:pPr>
            <a:r>
              <a:rPr lang="en-US" altLang="en-US" sz="2000" b="1" dirty="0">
                <a:latin typeface="Times New Roman" panose="02020603050405020304" pitchFamily="18" charset="0"/>
                <a:cs typeface="Times New Roman" panose="02020603050405020304" pitchFamily="18" charset="0"/>
              </a:rPr>
              <a:t>Point Spread Function analysis.</a:t>
            </a:r>
          </a:p>
          <a:p>
            <a:pPr marL="457200" indent="-457200">
              <a:lnSpc>
                <a:spcPct val="100000"/>
              </a:lnSpc>
              <a:spcBef>
                <a:spcPts val="0"/>
              </a:spcBef>
              <a:spcAft>
                <a:spcPts val="0"/>
              </a:spcAft>
              <a:buFont typeface="+mj-lt"/>
              <a:buAutoNum type="arabicPeriod" startAt="4"/>
            </a:pPr>
            <a:endParaRPr lang="en-US" altLang="en-US" sz="2000" b="1" dirty="0">
              <a:latin typeface="Times New Roman" panose="02020603050405020304" pitchFamily="18" charset="0"/>
              <a:cs typeface="Times New Roman" panose="02020603050405020304" pitchFamily="18" charset="0"/>
            </a:endParaRPr>
          </a:p>
          <a:p>
            <a:pPr marL="0" indent="0">
              <a:lnSpc>
                <a:spcPct val="100000"/>
              </a:lnSpc>
              <a:spcBef>
                <a:spcPts val="0"/>
              </a:spcBef>
              <a:spcAft>
                <a:spcPts val="0"/>
              </a:spcAft>
              <a:buNone/>
            </a:pPr>
            <a:endParaRPr lang="en-US" altLang="en-US" sz="2000" b="1" dirty="0">
              <a:latin typeface="Times New Roman" panose="02020603050405020304" pitchFamily="18" charset="0"/>
              <a:cs typeface="Times New Roman" panose="02020603050405020304" pitchFamily="18" charset="0"/>
            </a:endParaRPr>
          </a:p>
          <a:p>
            <a:pPr>
              <a:lnSpc>
                <a:spcPct val="100000"/>
              </a:lnSpc>
              <a:spcBef>
                <a:spcPts val="0"/>
              </a:spcBef>
              <a:spcAft>
                <a:spcPts val="0"/>
              </a:spcAft>
            </a:pPr>
            <a:r>
              <a:rPr lang="en-US" altLang="en-US" sz="2000" dirty="0">
                <a:latin typeface="Times New Roman" panose="02020603050405020304" pitchFamily="18" charset="0"/>
                <a:cs typeface="Times New Roman" panose="02020603050405020304" pitchFamily="18" charset="0"/>
              </a:rPr>
              <a:t>Will not cover the many additional topics in this general area. OSLO has a lot more capability than the basics shown here!</a:t>
            </a:r>
          </a:p>
          <a:p>
            <a:pPr marL="0" indent="0">
              <a:lnSpc>
                <a:spcPct val="100000"/>
              </a:lnSpc>
              <a:spcBef>
                <a:spcPts val="0"/>
              </a:spcBef>
              <a:spcAft>
                <a:spcPts val="0"/>
              </a:spcAft>
              <a:buNone/>
            </a:pPr>
            <a:endParaRPr lang="en-US" altLang="en-US" sz="2000" b="1" dirty="0">
              <a:latin typeface="Times New Roman" panose="02020603050405020304" pitchFamily="18" charset="0"/>
              <a:cs typeface="Times New Roman" panose="02020603050405020304" pitchFamily="18" charset="0"/>
            </a:endParaRPr>
          </a:p>
        </p:txBody>
      </p:sp>
      <p:sp>
        <p:nvSpPr>
          <p:cNvPr id="6" name="Footer Placeholder 3"/>
          <p:cNvSpPr>
            <a:spLocks noGrp="1"/>
          </p:cNvSpPr>
          <p:nvPr>
            <p:ph type="ftr" sz="quarter" idx="11"/>
          </p:nvPr>
        </p:nvSpPr>
        <p:spPr>
          <a:xfrm>
            <a:off x="3429000" y="6552596"/>
            <a:ext cx="2895600" cy="365125"/>
          </a:xfrm>
        </p:spPr>
        <p:txBody>
          <a:bodyPr/>
          <a:lstStyle/>
          <a:p>
            <a:fld id="{5F3903BC-53E7-4800-97AF-58D01E075FB1}" type="slidenum">
              <a:rPr lang="en-US" b="1" smtClean="0">
                <a:solidFill>
                  <a:schemeClr val="bg2"/>
                </a:solidFill>
              </a:rPr>
              <a:pPr/>
              <a:t>2</a:t>
            </a:fld>
            <a:r>
              <a:rPr lang="en-US" dirty="0"/>
              <a:t> </a:t>
            </a:r>
          </a:p>
        </p:txBody>
      </p:sp>
    </p:spTree>
    <p:extLst>
      <p:ext uri="{BB962C8B-B14F-4D97-AF65-F5344CB8AC3E}">
        <p14:creationId xmlns:p14="http://schemas.microsoft.com/office/powerpoint/2010/main" val="2315206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altLang="en-US" dirty="0"/>
              <a:t>OSLO facilitates optical layout in systems with lasers and Gaussian Beam sources</a:t>
            </a:r>
          </a:p>
        </p:txBody>
      </p:sp>
      <p:sp>
        <p:nvSpPr>
          <p:cNvPr id="5124" name="Rectangle 3"/>
          <p:cNvSpPr>
            <a:spLocks noGrp="1" noChangeArrowheads="1"/>
          </p:cNvSpPr>
          <p:nvPr>
            <p:ph idx="1"/>
          </p:nvPr>
        </p:nvSpPr>
        <p:spPr>
          <a:xfrm>
            <a:off x="762000" y="1371600"/>
            <a:ext cx="7924800" cy="1828800"/>
          </a:xfrm>
        </p:spPr>
        <p:txBody>
          <a:bodyPr>
            <a:noAutofit/>
          </a:bodyPr>
          <a:lstStyle/>
          <a:p>
            <a:pPr>
              <a:lnSpc>
                <a:spcPct val="100000"/>
              </a:lnSpc>
              <a:spcBef>
                <a:spcPts val="0"/>
              </a:spcBef>
              <a:spcAft>
                <a:spcPts val="0"/>
              </a:spcAft>
            </a:pPr>
            <a:r>
              <a:rPr lang="en-US" altLang="en-US" sz="2000" dirty="0">
                <a:solidFill>
                  <a:schemeClr val="bg1">
                    <a:lumMod val="50000"/>
                  </a:schemeClr>
                </a:solidFill>
                <a:latin typeface="Times New Roman" panose="02020603050405020304" pitchFamily="18" charset="0"/>
                <a:cs typeface="Times New Roman" panose="02020603050405020304" pitchFamily="18" charset="0"/>
              </a:rPr>
              <a:t>In this tutorial set of videos we are covering paraxial analysis for non-skew (symmetric) Gaussian beams.</a:t>
            </a:r>
          </a:p>
          <a:p>
            <a:pPr marL="0" indent="0">
              <a:lnSpc>
                <a:spcPct val="100000"/>
              </a:lnSpc>
              <a:spcBef>
                <a:spcPts val="0"/>
              </a:spcBef>
              <a:spcAft>
                <a:spcPts val="0"/>
              </a:spcAft>
              <a:buNone/>
            </a:pPr>
            <a:endParaRPr lang="en-US" altLang="en-US" sz="2000" dirty="0">
              <a:latin typeface="Times New Roman" panose="02020603050405020304" pitchFamily="18" charset="0"/>
              <a:cs typeface="Times New Roman" panose="02020603050405020304" pitchFamily="18" charset="0"/>
            </a:endParaRPr>
          </a:p>
          <a:p>
            <a:pPr marL="457200" indent="-457200">
              <a:lnSpc>
                <a:spcPct val="100000"/>
              </a:lnSpc>
              <a:spcBef>
                <a:spcPts val="0"/>
              </a:spcBef>
              <a:spcAft>
                <a:spcPts val="0"/>
              </a:spcAft>
              <a:buFont typeface="+mj-lt"/>
              <a:buAutoNum type="arabicPeriod"/>
            </a:pPr>
            <a:r>
              <a:rPr lang="en-US" altLang="en-US" sz="2000" b="1" dirty="0">
                <a:latin typeface="Times New Roman" panose="02020603050405020304" pitchFamily="18" charset="0"/>
                <a:cs typeface="Times New Roman" panose="02020603050405020304" pitchFamily="18" charset="0"/>
              </a:rPr>
              <a:t>Review theory and OSLO documentation.</a:t>
            </a:r>
          </a:p>
          <a:p>
            <a:pPr marL="469900" indent="-457200">
              <a:lnSpc>
                <a:spcPct val="100000"/>
              </a:lnSpc>
              <a:spcBef>
                <a:spcPts val="0"/>
              </a:spcBef>
              <a:spcAft>
                <a:spcPts val="0"/>
              </a:spcAft>
              <a:buFont typeface="+mj-lt"/>
              <a:buAutoNum type="arabicPeriod"/>
            </a:pPr>
            <a:r>
              <a:rPr lang="en-US" altLang="en-US" sz="2000" b="1" dirty="0">
                <a:solidFill>
                  <a:schemeClr val="bg1">
                    <a:lumMod val="50000"/>
                  </a:schemeClr>
                </a:solidFill>
                <a:latin typeface="Times New Roman" panose="02020603050405020304" pitchFamily="18" charset="0"/>
                <a:cs typeface="Times New Roman" panose="02020603050405020304" pitchFamily="18" charset="0"/>
              </a:rPr>
              <a:t>Setting up the optical system.</a:t>
            </a:r>
          </a:p>
          <a:p>
            <a:pPr marL="469900" indent="-457200">
              <a:lnSpc>
                <a:spcPct val="100000"/>
              </a:lnSpc>
              <a:spcBef>
                <a:spcPts val="0"/>
              </a:spcBef>
              <a:spcAft>
                <a:spcPts val="0"/>
              </a:spcAft>
              <a:buFont typeface="+mj-lt"/>
              <a:buAutoNum type="arabicPeriod"/>
            </a:pPr>
            <a:r>
              <a:rPr lang="en-US" altLang="en-US" sz="2000" b="1" dirty="0">
                <a:solidFill>
                  <a:schemeClr val="bg1">
                    <a:lumMod val="50000"/>
                  </a:schemeClr>
                </a:solidFill>
                <a:latin typeface="Times New Roman" panose="02020603050405020304" pitchFamily="18" charset="0"/>
                <a:cs typeface="Times New Roman" panose="02020603050405020304" pitchFamily="18" charset="0"/>
              </a:rPr>
              <a:t>Running Gaussian Beam Tracing.</a:t>
            </a:r>
          </a:p>
          <a:p>
            <a:pPr marL="457200" indent="-457200">
              <a:lnSpc>
                <a:spcPct val="100000"/>
              </a:lnSpc>
              <a:spcBef>
                <a:spcPts val="0"/>
              </a:spcBef>
              <a:spcAft>
                <a:spcPts val="0"/>
              </a:spcAft>
              <a:buFont typeface="+mj-lt"/>
              <a:buAutoNum type="arabicPeriod" startAt="4"/>
            </a:pPr>
            <a:r>
              <a:rPr lang="en-US" altLang="en-US" sz="2000" b="1" dirty="0">
                <a:solidFill>
                  <a:schemeClr val="bg1">
                    <a:lumMod val="50000"/>
                  </a:schemeClr>
                </a:solidFill>
                <a:latin typeface="Times New Roman" panose="02020603050405020304" pitchFamily="18" charset="0"/>
                <a:cs typeface="Times New Roman" panose="02020603050405020304" pitchFamily="18" charset="0"/>
              </a:rPr>
              <a:t>Getting the beam waist in the paraxial image plane.</a:t>
            </a:r>
          </a:p>
          <a:p>
            <a:pPr marL="457200" indent="-457200">
              <a:lnSpc>
                <a:spcPct val="100000"/>
              </a:lnSpc>
              <a:spcBef>
                <a:spcPts val="0"/>
              </a:spcBef>
              <a:spcAft>
                <a:spcPts val="0"/>
              </a:spcAft>
              <a:buFont typeface="+mj-lt"/>
              <a:buAutoNum type="arabicPeriod" startAt="4"/>
            </a:pPr>
            <a:r>
              <a:rPr lang="en-US" altLang="en-US" sz="2000" b="1" dirty="0">
                <a:solidFill>
                  <a:schemeClr val="bg1">
                    <a:lumMod val="50000"/>
                  </a:schemeClr>
                </a:solidFill>
                <a:latin typeface="Times New Roman" panose="02020603050405020304" pitchFamily="18" charset="0"/>
                <a:cs typeface="Times New Roman" panose="02020603050405020304" pitchFamily="18" charset="0"/>
              </a:rPr>
              <a:t>Point Spread Function analysis.</a:t>
            </a:r>
          </a:p>
          <a:p>
            <a:pPr marL="0" indent="0">
              <a:lnSpc>
                <a:spcPct val="100000"/>
              </a:lnSpc>
              <a:spcBef>
                <a:spcPts val="0"/>
              </a:spcBef>
              <a:spcAft>
                <a:spcPts val="0"/>
              </a:spcAft>
              <a:buNone/>
            </a:pPr>
            <a:endParaRPr lang="en-US" altLang="en-US" sz="2000" b="1"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6" name="Footer Placeholder 3"/>
          <p:cNvSpPr>
            <a:spLocks noGrp="1"/>
          </p:cNvSpPr>
          <p:nvPr>
            <p:ph type="ftr" sz="quarter" idx="11"/>
          </p:nvPr>
        </p:nvSpPr>
        <p:spPr>
          <a:xfrm>
            <a:off x="3429000" y="6552596"/>
            <a:ext cx="2895600" cy="365125"/>
          </a:xfrm>
        </p:spPr>
        <p:txBody>
          <a:bodyPr/>
          <a:lstStyle/>
          <a:p>
            <a:fld id="{5F3903BC-53E7-4800-97AF-58D01E075FB1}" type="slidenum">
              <a:rPr lang="en-US" b="1" smtClean="0">
                <a:solidFill>
                  <a:schemeClr val="bg2"/>
                </a:solidFill>
              </a:rPr>
              <a:pPr/>
              <a:t>3</a:t>
            </a:fld>
            <a:r>
              <a:rPr lang="en-US" dirty="0"/>
              <a:t> </a:t>
            </a:r>
          </a:p>
        </p:txBody>
      </p:sp>
    </p:spTree>
    <p:extLst>
      <p:ext uri="{BB962C8B-B14F-4D97-AF65-F5344CB8AC3E}">
        <p14:creationId xmlns:p14="http://schemas.microsoft.com/office/powerpoint/2010/main" val="3563485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altLang="en-US" dirty="0"/>
              <a:t>OSLO facilitates optical layout in systems with lasers and Gaussian Beam sources</a:t>
            </a:r>
          </a:p>
        </p:txBody>
      </p:sp>
      <p:sp>
        <p:nvSpPr>
          <p:cNvPr id="5124" name="Rectangle 3"/>
          <p:cNvSpPr>
            <a:spLocks noGrp="1" noChangeArrowheads="1"/>
          </p:cNvSpPr>
          <p:nvPr>
            <p:ph idx="1"/>
          </p:nvPr>
        </p:nvSpPr>
        <p:spPr>
          <a:xfrm>
            <a:off x="762000" y="1371600"/>
            <a:ext cx="7924800" cy="1828800"/>
          </a:xfrm>
        </p:spPr>
        <p:txBody>
          <a:bodyPr>
            <a:noAutofit/>
          </a:bodyPr>
          <a:lstStyle/>
          <a:p>
            <a:pPr>
              <a:lnSpc>
                <a:spcPct val="100000"/>
              </a:lnSpc>
              <a:spcBef>
                <a:spcPts val="0"/>
              </a:spcBef>
              <a:spcAft>
                <a:spcPts val="0"/>
              </a:spcAft>
            </a:pPr>
            <a:r>
              <a:rPr lang="en-US" altLang="en-US" sz="2000" dirty="0">
                <a:solidFill>
                  <a:schemeClr val="bg1">
                    <a:lumMod val="50000"/>
                  </a:schemeClr>
                </a:solidFill>
                <a:latin typeface="Times New Roman" panose="02020603050405020304" pitchFamily="18" charset="0"/>
                <a:cs typeface="Times New Roman" panose="02020603050405020304" pitchFamily="18" charset="0"/>
              </a:rPr>
              <a:t>In this tutorial set of videos we are covering paraxial analysis for non-skew (symmetric) Gaussian beams.</a:t>
            </a:r>
          </a:p>
          <a:p>
            <a:pPr>
              <a:lnSpc>
                <a:spcPct val="100000"/>
              </a:lnSpc>
              <a:spcBef>
                <a:spcPts val="0"/>
              </a:spcBef>
              <a:spcAft>
                <a:spcPts val="0"/>
              </a:spcAft>
            </a:pPr>
            <a:endParaRPr lang="en-US" altLang="en-US" sz="2000" dirty="0">
              <a:latin typeface="Times New Roman" panose="02020603050405020304" pitchFamily="18" charset="0"/>
              <a:cs typeface="Times New Roman" panose="02020603050405020304" pitchFamily="18" charset="0"/>
            </a:endParaRPr>
          </a:p>
          <a:p>
            <a:pPr marL="457200" indent="-457200">
              <a:lnSpc>
                <a:spcPct val="100000"/>
              </a:lnSpc>
              <a:spcBef>
                <a:spcPts val="0"/>
              </a:spcBef>
              <a:spcAft>
                <a:spcPts val="0"/>
              </a:spcAft>
              <a:buFont typeface="+mj-lt"/>
              <a:buAutoNum type="arabicPeriod"/>
            </a:pPr>
            <a:r>
              <a:rPr lang="en-US" altLang="en-US" sz="2000" b="1" dirty="0">
                <a:latin typeface="Times New Roman" panose="02020603050405020304" pitchFamily="18" charset="0"/>
                <a:cs typeface="Times New Roman" panose="02020603050405020304" pitchFamily="18" charset="0"/>
              </a:rPr>
              <a:t>Review theory and OSLO documentation.</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Gaussian beam parameters and propagation in fundamentals chapter of the OSLO optics reference.</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Impossible input beam settings.</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The start of the Lasers and Gaussian beams section in the examples chapter of the OSLO optics reference.</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Help system on "ABCD Gaussian Beam Analysis”.</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Point spread function analysis help section (Plot PSF Map/Contour).</a:t>
            </a:r>
          </a:p>
          <a:p>
            <a:pPr marL="0" indent="0">
              <a:lnSpc>
                <a:spcPct val="100000"/>
              </a:lnSpc>
              <a:spcBef>
                <a:spcPts val="0"/>
              </a:spcBef>
              <a:spcAft>
                <a:spcPts val="0"/>
              </a:spcAft>
              <a:buNone/>
            </a:pPr>
            <a:endParaRPr lang="en-US" altLang="en-US" sz="2000" dirty="0">
              <a:latin typeface="Times New Roman" panose="02020603050405020304" pitchFamily="18" charset="0"/>
              <a:cs typeface="Times New Roman" panose="02020603050405020304" pitchFamily="18" charset="0"/>
            </a:endParaRPr>
          </a:p>
          <a:p>
            <a:pPr lvl="1">
              <a:lnSpc>
                <a:spcPct val="100000"/>
              </a:lnSpc>
              <a:spcBef>
                <a:spcPts val="0"/>
              </a:spcBef>
              <a:spcAft>
                <a:spcPts val="0"/>
              </a:spcAft>
            </a:pPr>
            <a:endParaRPr lang="en-US" altLang="en-US" sz="2000" dirty="0">
              <a:latin typeface="Times New Roman" panose="02020603050405020304" pitchFamily="18" charset="0"/>
              <a:cs typeface="Times New Roman" panose="02020603050405020304" pitchFamily="18" charset="0"/>
            </a:endParaRPr>
          </a:p>
        </p:txBody>
      </p:sp>
      <p:sp>
        <p:nvSpPr>
          <p:cNvPr id="6" name="Footer Placeholder 3"/>
          <p:cNvSpPr>
            <a:spLocks noGrp="1"/>
          </p:cNvSpPr>
          <p:nvPr>
            <p:ph type="ftr" sz="quarter" idx="11"/>
          </p:nvPr>
        </p:nvSpPr>
        <p:spPr>
          <a:xfrm>
            <a:off x="3429000" y="6552596"/>
            <a:ext cx="2895600" cy="365125"/>
          </a:xfrm>
        </p:spPr>
        <p:txBody>
          <a:bodyPr/>
          <a:lstStyle/>
          <a:p>
            <a:fld id="{5F3903BC-53E7-4800-97AF-58D01E075FB1}" type="slidenum">
              <a:rPr lang="en-US" b="1" smtClean="0">
                <a:solidFill>
                  <a:schemeClr val="bg2"/>
                </a:solidFill>
              </a:rPr>
              <a:pPr/>
              <a:t>4</a:t>
            </a:fld>
            <a:r>
              <a:rPr lang="en-US" dirty="0"/>
              <a:t> </a:t>
            </a:r>
          </a:p>
        </p:txBody>
      </p:sp>
    </p:spTree>
    <p:extLst>
      <p:ext uri="{BB962C8B-B14F-4D97-AF65-F5344CB8AC3E}">
        <p14:creationId xmlns:p14="http://schemas.microsoft.com/office/powerpoint/2010/main" val="3711679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altLang="en-US" dirty="0"/>
              <a:t>OSLO facilitates optical layout in systems with lasers and Gaussian Beam sources</a:t>
            </a:r>
          </a:p>
        </p:txBody>
      </p:sp>
      <p:sp>
        <p:nvSpPr>
          <p:cNvPr id="5124" name="Rectangle 3"/>
          <p:cNvSpPr>
            <a:spLocks noGrp="1" noChangeArrowheads="1"/>
          </p:cNvSpPr>
          <p:nvPr>
            <p:ph idx="1"/>
          </p:nvPr>
        </p:nvSpPr>
        <p:spPr>
          <a:xfrm>
            <a:off x="762000" y="1371600"/>
            <a:ext cx="7924800" cy="1828800"/>
          </a:xfrm>
        </p:spPr>
        <p:txBody>
          <a:bodyPr>
            <a:noAutofit/>
          </a:bodyPr>
          <a:lstStyle/>
          <a:p>
            <a:pPr>
              <a:lnSpc>
                <a:spcPct val="100000"/>
              </a:lnSpc>
              <a:spcBef>
                <a:spcPts val="0"/>
              </a:spcBef>
              <a:spcAft>
                <a:spcPts val="0"/>
              </a:spcAft>
            </a:pPr>
            <a:r>
              <a:rPr lang="en-US" altLang="en-US" sz="2000" dirty="0">
                <a:latin typeface="Times New Roman" panose="02020603050405020304" pitchFamily="18" charset="0"/>
                <a:cs typeface="Times New Roman" panose="02020603050405020304" pitchFamily="18" charset="0"/>
              </a:rPr>
              <a:t>In this tutorial set of videos we are covering paraxial analysis for non-skew (symmetric) Gaussian beams.</a:t>
            </a:r>
          </a:p>
          <a:p>
            <a:pPr marL="0" indent="0">
              <a:lnSpc>
                <a:spcPct val="100000"/>
              </a:lnSpc>
              <a:spcBef>
                <a:spcPts val="0"/>
              </a:spcBef>
              <a:spcAft>
                <a:spcPts val="0"/>
              </a:spcAft>
              <a:buNone/>
            </a:pPr>
            <a:endParaRPr lang="en-US" altLang="en-US" sz="2000" dirty="0">
              <a:latin typeface="Times New Roman" panose="02020603050405020304" pitchFamily="18" charset="0"/>
              <a:cs typeface="Times New Roman" panose="02020603050405020304" pitchFamily="18" charset="0"/>
            </a:endParaRPr>
          </a:p>
          <a:p>
            <a:pPr marL="457200" indent="-457200">
              <a:lnSpc>
                <a:spcPct val="100000"/>
              </a:lnSpc>
              <a:spcBef>
                <a:spcPts val="0"/>
              </a:spcBef>
              <a:spcAft>
                <a:spcPts val="0"/>
              </a:spcAft>
              <a:buFont typeface="+mj-lt"/>
              <a:buAutoNum type="arabicPeriod"/>
            </a:pPr>
            <a:r>
              <a:rPr lang="en-US" altLang="en-US" sz="2000" b="1" dirty="0">
                <a:solidFill>
                  <a:schemeClr val="bg1">
                    <a:lumMod val="50000"/>
                  </a:schemeClr>
                </a:solidFill>
                <a:latin typeface="Times New Roman" panose="02020603050405020304" pitchFamily="18" charset="0"/>
                <a:cs typeface="Times New Roman" panose="02020603050405020304" pitchFamily="18" charset="0"/>
              </a:rPr>
              <a:t>Review theory and OSLO documentation.</a:t>
            </a:r>
          </a:p>
          <a:p>
            <a:pPr marL="469900" indent="-457200">
              <a:lnSpc>
                <a:spcPct val="100000"/>
              </a:lnSpc>
              <a:spcBef>
                <a:spcPts val="0"/>
              </a:spcBef>
              <a:spcAft>
                <a:spcPts val="0"/>
              </a:spcAft>
              <a:buFont typeface="+mj-lt"/>
              <a:buAutoNum type="arabicPeriod"/>
            </a:pPr>
            <a:r>
              <a:rPr lang="en-US" altLang="en-US" sz="2000" b="1" dirty="0">
                <a:latin typeface="Times New Roman" panose="02020603050405020304" pitchFamily="18" charset="0"/>
                <a:cs typeface="Times New Roman" panose="02020603050405020304" pitchFamily="18" charset="0"/>
              </a:rPr>
              <a:t>Setting up the optical system.</a:t>
            </a:r>
          </a:p>
          <a:p>
            <a:pPr marL="469900" indent="-457200">
              <a:lnSpc>
                <a:spcPct val="100000"/>
              </a:lnSpc>
              <a:spcBef>
                <a:spcPts val="0"/>
              </a:spcBef>
              <a:spcAft>
                <a:spcPts val="0"/>
              </a:spcAft>
              <a:buFont typeface="+mj-lt"/>
              <a:buAutoNum type="arabicPeriod"/>
            </a:pPr>
            <a:r>
              <a:rPr lang="en-US" altLang="en-US" sz="2000" b="1" dirty="0">
                <a:solidFill>
                  <a:schemeClr val="bg1">
                    <a:lumMod val="50000"/>
                  </a:schemeClr>
                </a:solidFill>
                <a:latin typeface="Times New Roman" panose="02020603050405020304" pitchFamily="18" charset="0"/>
                <a:cs typeface="Times New Roman" panose="02020603050405020304" pitchFamily="18" charset="0"/>
              </a:rPr>
              <a:t>Running Gaussian Beam Tracing.</a:t>
            </a:r>
          </a:p>
          <a:p>
            <a:pPr marL="457200" indent="-457200">
              <a:lnSpc>
                <a:spcPct val="100000"/>
              </a:lnSpc>
              <a:spcBef>
                <a:spcPts val="0"/>
              </a:spcBef>
              <a:spcAft>
                <a:spcPts val="0"/>
              </a:spcAft>
              <a:buFont typeface="+mj-lt"/>
              <a:buAutoNum type="arabicPeriod" startAt="4"/>
            </a:pPr>
            <a:r>
              <a:rPr lang="en-US" altLang="en-US" sz="2000" b="1" dirty="0">
                <a:solidFill>
                  <a:schemeClr val="bg1">
                    <a:lumMod val="50000"/>
                  </a:schemeClr>
                </a:solidFill>
                <a:latin typeface="Times New Roman" panose="02020603050405020304" pitchFamily="18" charset="0"/>
                <a:cs typeface="Times New Roman" panose="02020603050405020304" pitchFamily="18" charset="0"/>
              </a:rPr>
              <a:t>Getting the beam waist in the paraxial image plane.</a:t>
            </a:r>
          </a:p>
          <a:p>
            <a:pPr marL="457200" indent="-457200">
              <a:lnSpc>
                <a:spcPct val="100000"/>
              </a:lnSpc>
              <a:spcBef>
                <a:spcPts val="0"/>
              </a:spcBef>
              <a:spcAft>
                <a:spcPts val="0"/>
              </a:spcAft>
              <a:buFont typeface="+mj-lt"/>
              <a:buAutoNum type="arabicPeriod" startAt="4"/>
            </a:pPr>
            <a:r>
              <a:rPr lang="en-US" altLang="en-US" sz="2000" b="1" dirty="0">
                <a:solidFill>
                  <a:schemeClr val="bg1">
                    <a:lumMod val="50000"/>
                  </a:schemeClr>
                </a:solidFill>
                <a:latin typeface="Times New Roman" panose="02020603050405020304" pitchFamily="18" charset="0"/>
                <a:cs typeface="Times New Roman" panose="02020603050405020304" pitchFamily="18" charset="0"/>
              </a:rPr>
              <a:t>Point Spread Function analysis.</a:t>
            </a:r>
          </a:p>
        </p:txBody>
      </p:sp>
      <p:sp>
        <p:nvSpPr>
          <p:cNvPr id="6" name="Footer Placeholder 3"/>
          <p:cNvSpPr>
            <a:spLocks noGrp="1"/>
          </p:cNvSpPr>
          <p:nvPr>
            <p:ph type="ftr" sz="quarter" idx="11"/>
          </p:nvPr>
        </p:nvSpPr>
        <p:spPr>
          <a:xfrm>
            <a:off x="3429000" y="6552596"/>
            <a:ext cx="2895600" cy="365125"/>
          </a:xfrm>
        </p:spPr>
        <p:txBody>
          <a:bodyPr/>
          <a:lstStyle/>
          <a:p>
            <a:fld id="{5F3903BC-53E7-4800-97AF-58D01E075FB1}" type="slidenum">
              <a:rPr lang="en-US" b="1" smtClean="0">
                <a:solidFill>
                  <a:schemeClr val="bg2"/>
                </a:solidFill>
              </a:rPr>
              <a:pPr/>
              <a:t>5</a:t>
            </a:fld>
            <a:r>
              <a:rPr lang="en-US" dirty="0"/>
              <a:t> </a:t>
            </a:r>
          </a:p>
        </p:txBody>
      </p:sp>
    </p:spTree>
    <p:extLst>
      <p:ext uri="{BB962C8B-B14F-4D97-AF65-F5344CB8AC3E}">
        <p14:creationId xmlns:p14="http://schemas.microsoft.com/office/powerpoint/2010/main" val="3099667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altLang="en-US" dirty="0"/>
              <a:t>OSLO facilitates optical layout in systems with lasers and Gaussian Beam sources</a:t>
            </a:r>
          </a:p>
        </p:txBody>
      </p:sp>
      <p:sp>
        <p:nvSpPr>
          <p:cNvPr id="5124" name="Rectangle 3"/>
          <p:cNvSpPr>
            <a:spLocks noGrp="1" noChangeArrowheads="1"/>
          </p:cNvSpPr>
          <p:nvPr>
            <p:ph idx="1"/>
          </p:nvPr>
        </p:nvSpPr>
        <p:spPr>
          <a:xfrm>
            <a:off x="762000" y="1371600"/>
            <a:ext cx="7924800" cy="1828800"/>
          </a:xfrm>
        </p:spPr>
        <p:txBody>
          <a:bodyPr>
            <a:noAutofit/>
          </a:bodyPr>
          <a:lstStyle/>
          <a:p>
            <a:pPr>
              <a:lnSpc>
                <a:spcPct val="100000"/>
              </a:lnSpc>
              <a:spcBef>
                <a:spcPts val="0"/>
              </a:spcBef>
              <a:spcAft>
                <a:spcPts val="0"/>
              </a:spcAft>
            </a:pPr>
            <a:r>
              <a:rPr lang="en-US" altLang="en-US" sz="2000" dirty="0">
                <a:solidFill>
                  <a:schemeClr val="bg1">
                    <a:lumMod val="50000"/>
                  </a:schemeClr>
                </a:solidFill>
                <a:latin typeface="Times New Roman" panose="02020603050405020304" pitchFamily="18" charset="0"/>
                <a:cs typeface="Times New Roman" panose="02020603050405020304" pitchFamily="18" charset="0"/>
              </a:rPr>
              <a:t>In this tutorial set of videos we are covering paraxial analysis for non-skew (symmetric) Gaussian beams.</a:t>
            </a:r>
          </a:p>
          <a:p>
            <a:pPr marL="469900" indent="-457200">
              <a:lnSpc>
                <a:spcPct val="100000"/>
              </a:lnSpc>
              <a:spcBef>
                <a:spcPts val="0"/>
              </a:spcBef>
              <a:spcAft>
                <a:spcPts val="0"/>
              </a:spcAft>
              <a:buFont typeface="+mj-lt"/>
              <a:buAutoNum type="arabicPeriod"/>
            </a:pPr>
            <a:endParaRPr lang="en-US" altLang="en-US" sz="2000" b="1" dirty="0">
              <a:latin typeface="Times New Roman" panose="02020603050405020304" pitchFamily="18" charset="0"/>
              <a:cs typeface="Times New Roman" panose="02020603050405020304" pitchFamily="18" charset="0"/>
            </a:endParaRPr>
          </a:p>
          <a:p>
            <a:pPr marL="469900" indent="-457200">
              <a:lnSpc>
                <a:spcPct val="100000"/>
              </a:lnSpc>
              <a:spcBef>
                <a:spcPts val="0"/>
              </a:spcBef>
              <a:spcAft>
                <a:spcPts val="0"/>
              </a:spcAft>
              <a:buFont typeface="+mj-lt"/>
              <a:buAutoNum type="arabicPeriod" startAt="2"/>
            </a:pPr>
            <a:r>
              <a:rPr lang="en-US" altLang="en-US" sz="2000" b="1" dirty="0">
                <a:latin typeface="Times New Roman" panose="02020603050405020304" pitchFamily="18" charset="0"/>
                <a:cs typeface="Times New Roman" panose="02020603050405020304" pitchFamily="18" charset="0"/>
              </a:rPr>
              <a:t>Setting up the optical system.</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Open a new lens in OSLO and choose catalog lens. Pick a name for the lens (I am using “GaussBeamEx”). </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Set the magnification to –0.5.</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Hit the OK button and the catalog lens database comes up. The exact lens choice is not critical but I am using a Melles Griot singlet with part number MG01LDX248 with a catalog EFL of 501.850 mm. </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Double click on the number choice.</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Go to the graphics window and hit the button to get a 2D plan view. Although we have set up the lens we still must make modifications for the incoming light. </a:t>
            </a:r>
          </a:p>
          <a:p>
            <a:pPr marL="692150" lvl="1" indent="-457200">
              <a:lnSpc>
                <a:spcPct val="100000"/>
              </a:lnSpc>
              <a:spcBef>
                <a:spcPts val="0"/>
              </a:spcBef>
              <a:spcAft>
                <a:spcPts val="0"/>
              </a:spcAft>
              <a:buFont typeface="+mj-lt"/>
              <a:buAutoNum type="alphaLcPeriod"/>
            </a:pPr>
            <a:endParaRPr lang="en-US" altLang="en-US" sz="2000" dirty="0">
              <a:latin typeface="Times New Roman" panose="02020603050405020304" pitchFamily="18" charset="0"/>
              <a:cs typeface="Times New Roman" panose="02020603050405020304" pitchFamily="18" charset="0"/>
            </a:endParaRPr>
          </a:p>
          <a:p>
            <a:pPr marL="0" indent="0">
              <a:lnSpc>
                <a:spcPct val="100000"/>
              </a:lnSpc>
              <a:spcBef>
                <a:spcPts val="0"/>
              </a:spcBef>
              <a:spcAft>
                <a:spcPts val="0"/>
              </a:spcAft>
              <a:buNone/>
            </a:pPr>
            <a:endParaRPr lang="en-US" altLang="en-US" sz="2000" dirty="0">
              <a:latin typeface="Times New Roman" panose="02020603050405020304" pitchFamily="18" charset="0"/>
              <a:cs typeface="Times New Roman" panose="02020603050405020304" pitchFamily="18" charset="0"/>
            </a:endParaRPr>
          </a:p>
          <a:p>
            <a:pPr lvl="1">
              <a:lnSpc>
                <a:spcPct val="100000"/>
              </a:lnSpc>
              <a:spcBef>
                <a:spcPts val="0"/>
              </a:spcBef>
              <a:spcAft>
                <a:spcPts val="0"/>
              </a:spcAft>
            </a:pPr>
            <a:endParaRPr lang="en-US" altLang="en-US" sz="2000" dirty="0">
              <a:latin typeface="Times New Roman" panose="02020603050405020304" pitchFamily="18" charset="0"/>
              <a:cs typeface="Times New Roman" panose="02020603050405020304" pitchFamily="18" charset="0"/>
            </a:endParaRPr>
          </a:p>
        </p:txBody>
      </p:sp>
      <p:sp>
        <p:nvSpPr>
          <p:cNvPr id="6" name="Footer Placeholder 3"/>
          <p:cNvSpPr>
            <a:spLocks noGrp="1"/>
          </p:cNvSpPr>
          <p:nvPr>
            <p:ph type="ftr" sz="quarter" idx="11"/>
          </p:nvPr>
        </p:nvSpPr>
        <p:spPr>
          <a:xfrm>
            <a:off x="3429000" y="6552596"/>
            <a:ext cx="2895600" cy="365125"/>
          </a:xfrm>
        </p:spPr>
        <p:txBody>
          <a:bodyPr/>
          <a:lstStyle/>
          <a:p>
            <a:fld id="{5F3903BC-53E7-4800-97AF-58D01E075FB1}" type="slidenum">
              <a:rPr lang="en-US" b="1" smtClean="0">
                <a:solidFill>
                  <a:schemeClr val="bg2"/>
                </a:solidFill>
              </a:rPr>
              <a:pPr/>
              <a:t>6</a:t>
            </a:fld>
            <a:r>
              <a:rPr lang="en-US" dirty="0"/>
              <a:t> </a:t>
            </a:r>
          </a:p>
        </p:txBody>
      </p:sp>
    </p:spTree>
    <p:extLst>
      <p:ext uri="{BB962C8B-B14F-4D97-AF65-F5344CB8AC3E}">
        <p14:creationId xmlns:p14="http://schemas.microsoft.com/office/powerpoint/2010/main" val="27762076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altLang="en-US" dirty="0"/>
              <a:t>OSLO facilitates optical layout in systems with lasers and Gaussian Beam sources</a:t>
            </a:r>
          </a:p>
        </p:txBody>
      </p:sp>
      <p:sp>
        <p:nvSpPr>
          <p:cNvPr id="5124" name="Rectangle 3"/>
          <p:cNvSpPr>
            <a:spLocks noGrp="1" noChangeArrowheads="1"/>
          </p:cNvSpPr>
          <p:nvPr>
            <p:ph idx="1"/>
          </p:nvPr>
        </p:nvSpPr>
        <p:spPr>
          <a:xfrm>
            <a:off x="762000" y="1371600"/>
            <a:ext cx="7924800" cy="1828800"/>
          </a:xfrm>
        </p:spPr>
        <p:txBody>
          <a:bodyPr>
            <a:noAutofit/>
          </a:bodyPr>
          <a:lstStyle/>
          <a:p>
            <a:pPr>
              <a:lnSpc>
                <a:spcPct val="100000"/>
              </a:lnSpc>
              <a:spcBef>
                <a:spcPts val="0"/>
              </a:spcBef>
              <a:spcAft>
                <a:spcPts val="0"/>
              </a:spcAft>
            </a:pPr>
            <a:r>
              <a:rPr lang="en-US" altLang="en-US" sz="2000" dirty="0">
                <a:solidFill>
                  <a:schemeClr val="bg1">
                    <a:lumMod val="50000"/>
                  </a:schemeClr>
                </a:solidFill>
                <a:latin typeface="Times New Roman" panose="02020603050405020304" pitchFamily="18" charset="0"/>
                <a:cs typeface="Times New Roman" panose="02020603050405020304" pitchFamily="18" charset="0"/>
              </a:rPr>
              <a:t>In this tutorial set of videos we are covering paraxial analysis for non-skew (symmetric) Gaussian beams.</a:t>
            </a:r>
          </a:p>
          <a:p>
            <a:pPr marL="457200" indent="-457200">
              <a:lnSpc>
                <a:spcPct val="100000"/>
              </a:lnSpc>
              <a:spcBef>
                <a:spcPts val="0"/>
              </a:spcBef>
              <a:spcAft>
                <a:spcPts val="0"/>
              </a:spcAft>
              <a:buFont typeface="+mj-lt"/>
              <a:buAutoNum type="arabicPeriod" startAt="2"/>
            </a:pPr>
            <a:endParaRPr lang="en-US" altLang="en-US" sz="2000" dirty="0">
              <a:solidFill>
                <a:schemeClr val="bg1">
                  <a:lumMod val="50000"/>
                </a:schemeClr>
              </a:solidFill>
              <a:latin typeface="Times New Roman" panose="02020603050405020304" pitchFamily="18" charset="0"/>
              <a:cs typeface="Times New Roman" panose="02020603050405020304" pitchFamily="18" charset="0"/>
            </a:endParaRPr>
          </a:p>
          <a:p>
            <a:pPr marL="457200" indent="-457200">
              <a:lnSpc>
                <a:spcPct val="100000"/>
              </a:lnSpc>
              <a:spcBef>
                <a:spcPts val="0"/>
              </a:spcBef>
              <a:spcAft>
                <a:spcPts val="0"/>
              </a:spcAft>
              <a:buFont typeface="+mj-lt"/>
              <a:buAutoNum type="arabicPeriod" startAt="2"/>
            </a:pPr>
            <a:r>
              <a:rPr lang="en-US" altLang="en-US" sz="2000" b="1" dirty="0">
                <a:solidFill>
                  <a:schemeClr val="bg1">
                    <a:lumMod val="50000"/>
                  </a:schemeClr>
                </a:solidFill>
                <a:latin typeface="Times New Roman" panose="02020603050405020304" pitchFamily="18" charset="0"/>
                <a:cs typeface="Times New Roman" panose="02020603050405020304" pitchFamily="18" charset="0"/>
              </a:rPr>
              <a:t>Setting up the optical system (continued).</a:t>
            </a:r>
          </a:p>
          <a:p>
            <a:pPr marL="679450" lvl="1" indent="-457200">
              <a:lnSpc>
                <a:spcPct val="100000"/>
              </a:lnSpc>
              <a:spcBef>
                <a:spcPts val="0"/>
              </a:spcBef>
              <a:spcAft>
                <a:spcPts val="0"/>
              </a:spcAft>
              <a:buFont typeface="+mj-lt"/>
              <a:buAutoNum type="alphaLcPeriod" startAt="6"/>
            </a:pPr>
            <a:r>
              <a:rPr lang="en-US" altLang="en-US" sz="2000" dirty="0">
                <a:latin typeface="Times New Roman" panose="02020603050405020304" pitchFamily="18" charset="0"/>
                <a:cs typeface="Times New Roman" panose="02020603050405020304" pitchFamily="18" charset="0"/>
              </a:rPr>
              <a:t>Go to the wavelength spreadsheet, change the first wavelength to match a HeNe laser (632.8 nm) and delete the additional two wavelengths. </a:t>
            </a:r>
          </a:p>
          <a:p>
            <a:pPr marL="679450" lvl="1" indent="-457200">
              <a:lnSpc>
                <a:spcPct val="100000"/>
              </a:lnSpc>
              <a:spcBef>
                <a:spcPts val="0"/>
              </a:spcBef>
              <a:spcAft>
                <a:spcPts val="0"/>
              </a:spcAft>
              <a:buFont typeface="+mj-lt"/>
              <a:buAutoNum type="alphaLcPeriod" startAt="6"/>
            </a:pPr>
            <a:r>
              <a:rPr lang="en-US" altLang="en-US" sz="2000" dirty="0">
                <a:latin typeface="Times New Roman" panose="02020603050405020304" pitchFamily="18" charset="0"/>
                <a:cs typeface="Times New Roman" panose="02020603050405020304" pitchFamily="18" charset="0"/>
              </a:rPr>
              <a:t>Set the entrance beam radius to 2.0 mm. </a:t>
            </a:r>
          </a:p>
          <a:p>
            <a:pPr marL="679450" lvl="1" indent="-457200">
              <a:lnSpc>
                <a:spcPct val="100000"/>
              </a:lnSpc>
              <a:spcBef>
                <a:spcPts val="0"/>
              </a:spcBef>
              <a:spcAft>
                <a:spcPts val="0"/>
              </a:spcAft>
              <a:buFont typeface="+mj-lt"/>
              <a:buAutoNum type="alphaLcPeriod" startAt="6"/>
            </a:pPr>
            <a:r>
              <a:rPr lang="en-US" altLang="en-US" sz="2000" dirty="0">
                <a:latin typeface="Times New Roman" panose="02020603050405020304" pitchFamily="18" charset="0"/>
                <a:cs typeface="Times New Roman" panose="02020603050405020304" pitchFamily="18" charset="0"/>
              </a:rPr>
              <a:t>Set the object height to –1.0 mm. You may need to go to the paraxial set up editor in the lens spreadsheet editor.</a:t>
            </a:r>
          </a:p>
          <a:p>
            <a:pPr marL="679450" lvl="1" indent="-457200">
              <a:lnSpc>
                <a:spcPct val="100000"/>
              </a:lnSpc>
              <a:spcBef>
                <a:spcPts val="0"/>
              </a:spcBef>
              <a:spcAft>
                <a:spcPts val="0"/>
              </a:spcAft>
              <a:buFont typeface="+mj-lt"/>
              <a:buAutoNum type="alphaLcPeriod" startAt="6"/>
            </a:pPr>
            <a:r>
              <a:rPr lang="en-US" altLang="en-US" sz="2000" dirty="0">
                <a:latin typeface="Times New Roman" panose="02020603050405020304" pitchFamily="18" charset="0"/>
                <a:cs typeface="Times New Roman" panose="02020603050405020304" pitchFamily="18" charset="0"/>
              </a:rPr>
              <a:t>Run the paraxial setup analysis for the system. Since the wavelength has changed the paraxial magnification is not quite –0.5. Go to the paraxial set up editor and change the magnification to –0.5. </a:t>
            </a:r>
          </a:p>
          <a:p>
            <a:pPr marL="679450" lvl="1" indent="-457200">
              <a:lnSpc>
                <a:spcPct val="100000"/>
              </a:lnSpc>
              <a:spcBef>
                <a:spcPts val="0"/>
              </a:spcBef>
              <a:spcAft>
                <a:spcPts val="0"/>
              </a:spcAft>
              <a:buFont typeface="+mj-lt"/>
              <a:buAutoNum type="alphaLcPeriod" startAt="6"/>
            </a:pPr>
            <a:r>
              <a:rPr lang="en-US" altLang="en-US" sz="2000" dirty="0">
                <a:latin typeface="Times New Roman" panose="02020603050405020304" pitchFamily="18" charset="0"/>
                <a:cs typeface="Times New Roman" panose="02020603050405020304" pitchFamily="18" charset="0"/>
              </a:rPr>
              <a:t>Change the name of the lens to what you want (for example “Gaussian Beam Example”).</a:t>
            </a:r>
          </a:p>
          <a:p>
            <a:pPr marL="679450" lvl="1" indent="-457200">
              <a:lnSpc>
                <a:spcPct val="100000"/>
              </a:lnSpc>
              <a:spcBef>
                <a:spcPts val="0"/>
              </a:spcBef>
              <a:spcAft>
                <a:spcPts val="0"/>
              </a:spcAft>
              <a:buFont typeface="+mj-lt"/>
              <a:buAutoNum type="alphaLcPeriod" startAt="6"/>
            </a:pPr>
            <a:endParaRPr lang="en-US" altLang="en-US" sz="2000" dirty="0">
              <a:latin typeface="Times New Roman" panose="02020603050405020304" pitchFamily="18" charset="0"/>
              <a:cs typeface="Times New Roman" panose="02020603050405020304" pitchFamily="18" charset="0"/>
            </a:endParaRPr>
          </a:p>
          <a:p>
            <a:pPr marL="469900" indent="-457200">
              <a:lnSpc>
                <a:spcPct val="100000"/>
              </a:lnSpc>
              <a:spcBef>
                <a:spcPts val="0"/>
              </a:spcBef>
              <a:spcAft>
                <a:spcPts val="0"/>
              </a:spcAft>
              <a:buFont typeface="+mj-lt"/>
              <a:buAutoNum type="arabicPeriod" startAt="2"/>
            </a:pPr>
            <a:endParaRPr lang="en-US" altLang="en-US" sz="2000" dirty="0">
              <a:latin typeface="Times New Roman" panose="02020603050405020304" pitchFamily="18" charset="0"/>
              <a:cs typeface="Times New Roman" panose="02020603050405020304" pitchFamily="18" charset="0"/>
            </a:endParaRPr>
          </a:p>
          <a:p>
            <a:pPr>
              <a:lnSpc>
                <a:spcPct val="100000"/>
              </a:lnSpc>
              <a:spcBef>
                <a:spcPts val="0"/>
              </a:spcBef>
              <a:spcAft>
                <a:spcPts val="0"/>
              </a:spcAft>
            </a:pPr>
            <a:endParaRPr lang="en-US" altLang="en-US" sz="2000" dirty="0">
              <a:latin typeface="Times New Roman" panose="02020603050405020304" pitchFamily="18" charset="0"/>
              <a:cs typeface="Times New Roman" panose="02020603050405020304" pitchFamily="18" charset="0"/>
            </a:endParaRPr>
          </a:p>
          <a:p>
            <a:pPr lvl="1">
              <a:lnSpc>
                <a:spcPct val="100000"/>
              </a:lnSpc>
              <a:spcBef>
                <a:spcPts val="0"/>
              </a:spcBef>
              <a:spcAft>
                <a:spcPts val="0"/>
              </a:spcAft>
            </a:pPr>
            <a:endParaRPr lang="en-US" altLang="en-US" sz="2000" dirty="0">
              <a:latin typeface="Times New Roman" panose="02020603050405020304" pitchFamily="18" charset="0"/>
              <a:cs typeface="Times New Roman" panose="02020603050405020304" pitchFamily="18" charset="0"/>
            </a:endParaRPr>
          </a:p>
        </p:txBody>
      </p:sp>
      <p:sp>
        <p:nvSpPr>
          <p:cNvPr id="6" name="Footer Placeholder 3"/>
          <p:cNvSpPr>
            <a:spLocks noGrp="1"/>
          </p:cNvSpPr>
          <p:nvPr>
            <p:ph type="ftr" sz="quarter" idx="11"/>
          </p:nvPr>
        </p:nvSpPr>
        <p:spPr>
          <a:xfrm>
            <a:off x="3429000" y="6552596"/>
            <a:ext cx="2895600" cy="365125"/>
          </a:xfrm>
        </p:spPr>
        <p:txBody>
          <a:bodyPr/>
          <a:lstStyle/>
          <a:p>
            <a:fld id="{5F3903BC-53E7-4800-97AF-58D01E075FB1}" type="slidenum">
              <a:rPr lang="en-US" b="1" smtClean="0">
                <a:solidFill>
                  <a:schemeClr val="bg2"/>
                </a:solidFill>
              </a:rPr>
              <a:pPr/>
              <a:t>7</a:t>
            </a:fld>
            <a:r>
              <a:rPr lang="en-US" dirty="0"/>
              <a:t> </a:t>
            </a:r>
          </a:p>
        </p:txBody>
      </p:sp>
    </p:spTree>
    <p:extLst>
      <p:ext uri="{BB962C8B-B14F-4D97-AF65-F5344CB8AC3E}">
        <p14:creationId xmlns:p14="http://schemas.microsoft.com/office/powerpoint/2010/main" val="2018035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altLang="en-US" dirty="0"/>
              <a:t>OSLO facilitates optical layout in systems with lasers and Gaussian Beam sources</a:t>
            </a:r>
          </a:p>
        </p:txBody>
      </p:sp>
      <p:sp>
        <p:nvSpPr>
          <p:cNvPr id="5124" name="Rectangle 3"/>
          <p:cNvSpPr>
            <a:spLocks noGrp="1" noChangeArrowheads="1"/>
          </p:cNvSpPr>
          <p:nvPr>
            <p:ph idx="1"/>
          </p:nvPr>
        </p:nvSpPr>
        <p:spPr>
          <a:xfrm>
            <a:off x="762000" y="1371600"/>
            <a:ext cx="7924800" cy="1828800"/>
          </a:xfrm>
        </p:spPr>
        <p:txBody>
          <a:bodyPr>
            <a:noAutofit/>
          </a:bodyPr>
          <a:lstStyle/>
          <a:p>
            <a:pPr>
              <a:lnSpc>
                <a:spcPct val="100000"/>
              </a:lnSpc>
              <a:spcBef>
                <a:spcPts val="0"/>
              </a:spcBef>
              <a:spcAft>
                <a:spcPts val="0"/>
              </a:spcAft>
            </a:pPr>
            <a:r>
              <a:rPr lang="en-US" altLang="en-US" sz="2000" dirty="0">
                <a:latin typeface="Times New Roman" panose="02020603050405020304" pitchFamily="18" charset="0"/>
                <a:cs typeface="Times New Roman" panose="02020603050405020304" pitchFamily="18" charset="0"/>
              </a:rPr>
              <a:t>In this tutorial set of videos we are covering paraxial analysis for non-skew (symmetric) Gaussian beams.</a:t>
            </a:r>
          </a:p>
          <a:p>
            <a:pPr marL="0" indent="0">
              <a:lnSpc>
                <a:spcPct val="100000"/>
              </a:lnSpc>
              <a:spcBef>
                <a:spcPts val="0"/>
              </a:spcBef>
              <a:spcAft>
                <a:spcPts val="0"/>
              </a:spcAft>
              <a:buNone/>
            </a:pPr>
            <a:endParaRPr lang="en-US" altLang="en-US" sz="2000" dirty="0">
              <a:latin typeface="Times New Roman" panose="02020603050405020304" pitchFamily="18" charset="0"/>
              <a:cs typeface="Times New Roman" panose="02020603050405020304" pitchFamily="18" charset="0"/>
            </a:endParaRPr>
          </a:p>
          <a:p>
            <a:pPr marL="457200" indent="-457200">
              <a:lnSpc>
                <a:spcPct val="100000"/>
              </a:lnSpc>
              <a:spcBef>
                <a:spcPts val="0"/>
              </a:spcBef>
              <a:spcAft>
                <a:spcPts val="0"/>
              </a:spcAft>
              <a:buFont typeface="+mj-lt"/>
              <a:buAutoNum type="arabicPeriod"/>
            </a:pPr>
            <a:r>
              <a:rPr lang="en-US" altLang="en-US" sz="2000" b="1" dirty="0">
                <a:solidFill>
                  <a:schemeClr val="bg1">
                    <a:lumMod val="50000"/>
                  </a:schemeClr>
                </a:solidFill>
                <a:latin typeface="Times New Roman" panose="02020603050405020304" pitchFamily="18" charset="0"/>
                <a:cs typeface="Times New Roman" panose="02020603050405020304" pitchFamily="18" charset="0"/>
              </a:rPr>
              <a:t>Review theory and OSLO documentation.</a:t>
            </a:r>
          </a:p>
          <a:p>
            <a:pPr marL="469900" indent="-457200">
              <a:lnSpc>
                <a:spcPct val="100000"/>
              </a:lnSpc>
              <a:spcBef>
                <a:spcPts val="0"/>
              </a:spcBef>
              <a:spcAft>
                <a:spcPts val="0"/>
              </a:spcAft>
              <a:buFont typeface="+mj-lt"/>
              <a:buAutoNum type="arabicPeriod"/>
            </a:pPr>
            <a:r>
              <a:rPr lang="en-US" altLang="en-US" sz="2000" b="1" dirty="0">
                <a:solidFill>
                  <a:schemeClr val="bg1">
                    <a:lumMod val="50000"/>
                  </a:schemeClr>
                </a:solidFill>
                <a:latin typeface="Times New Roman" panose="02020603050405020304" pitchFamily="18" charset="0"/>
                <a:cs typeface="Times New Roman" panose="02020603050405020304" pitchFamily="18" charset="0"/>
              </a:rPr>
              <a:t>Setting up the optical system.</a:t>
            </a:r>
          </a:p>
          <a:p>
            <a:pPr marL="469900" indent="-457200">
              <a:lnSpc>
                <a:spcPct val="100000"/>
              </a:lnSpc>
              <a:spcBef>
                <a:spcPts val="0"/>
              </a:spcBef>
              <a:spcAft>
                <a:spcPts val="0"/>
              </a:spcAft>
              <a:buFont typeface="+mj-lt"/>
              <a:buAutoNum type="arabicPeriod"/>
            </a:pPr>
            <a:r>
              <a:rPr lang="en-US" altLang="en-US" sz="2000" b="1" dirty="0">
                <a:latin typeface="Times New Roman" panose="02020603050405020304" pitchFamily="18" charset="0"/>
                <a:cs typeface="Times New Roman" panose="02020603050405020304" pitchFamily="18" charset="0"/>
              </a:rPr>
              <a:t>Running Gaussian Beam Tracing.</a:t>
            </a:r>
          </a:p>
          <a:p>
            <a:pPr marL="457200" indent="-457200">
              <a:lnSpc>
                <a:spcPct val="100000"/>
              </a:lnSpc>
              <a:spcBef>
                <a:spcPts val="0"/>
              </a:spcBef>
              <a:spcAft>
                <a:spcPts val="0"/>
              </a:spcAft>
              <a:buFont typeface="+mj-lt"/>
              <a:buAutoNum type="arabicPeriod" startAt="4"/>
            </a:pPr>
            <a:r>
              <a:rPr lang="en-US" altLang="en-US" sz="2000" b="1" dirty="0">
                <a:solidFill>
                  <a:schemeClr val="bg1">
                    <a:lumMod val="50000"/>
                  </a:schemeClr>
                </a:solidFill>
                <a:latin typeface="Times New Roman" panose="02020603050405020304" pitchFamily="18" charset="0"/>
                <a:cs typeface="Times New Roman" panose="02020603050405020304" pitchFamily="18" charset="0"/>
              </a:rPr>
              <a:t>Getting the beam waist in the paraxial image plane.</a:t>
            </a:r>
          </a:p>
          <a:p>
            <a:pPr marL="457200" indent="-457200">
              <a:lnSpc>
                <a:spcPct val="100000"/>
              </a:lnSpc>
              <a:spcBef>
                <a:spcPts val="0"/>
              </a:spcBef>
              <a:spcAft>
                <a:spcPts val="0"/>
              </a:spcAft>
              <a:buFont typeface="+mj-lt"/>
              <a:buAutoNum type="arabicPeriod" startAt="4"/>
            </a:pPr>
            <a:r>
              <a:rPr lang="en-US" altLang="en-US" sz="2000" b="1" dirty="0">
                <a:solidFill>
                  <a:schemeClr val="bg1">
                    <a:lumMod val="50000"/>
                  </a:schemeClr>
                </a:solidFill>
                <a:latin typeface="Times New Roman" panose="02020603050405020304" pitchFamily="18" charset="0"/>
                <a:cs typeface="Times New Roman" panose="02020603050405020304" pitchFamily="18" charset="0"/>
              </a:rPr>
              <a:t>Point Spread Function analysis.</a:t>
            </a:r>
          </a:p>
        </p:txBody>
      </p:sp>
      <p:sp>
        <p:nvSpPr>
          <p:cNvPr id="6" name="Footer Placeholder 3"/>
          <p:cNvSpPr>
            <a:spLocks noGrp="1"/>
          </p:cNvSpPr>
          <p:nvPr>
            <p:ph type="ftr" sz="quarter" idx="11"/>
          </p:nvPr>
        </p:nvSpPr>
        <p:spPr>
          <a:xfrm>
            <a:off x="3429000" y="6552596"/>
            <a:ext cx="2895600" cy="365125"/>
          </a:xfrm>
        </p:spPr>
        <p:txBody>
          <a:bodyPr/>
          <a:lstStyle/>
          <a:p>
            <a:fld id="{5F3903BC-53E7-4800-97AF-58D01E075FB1}" type="slidenum">
              <a:rPr lang="en-US" b="1" smtClean="0">
                <a:solidFill>
                  <a:schemeClr val="bg2"/>
                </a:solidFill>
              </a:rPr>
              <a:pPr/>
              <a:t>8</a:t>
            </a:fld>
            <a:r>
              <a:rPr lang="en-US" dirty="0"/>
              <a:t> </a:t>
            </a:r>
          </a:p>
        </p:txBody>
      </p:sp>
    </p:spTree>
    <p:extLst>
      <p:ext uri="{BB962C8B-B14F-4D97-AF65-F5344CB8AC3E}">
        <p14:creationId xmlns:p14="http://schemas.microsoft.com/office/powerpoint/2010/main" val="3072519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r>
              <a:rPr lang="en-US" altLang="en-US" dirty="0"/>
              <a:t>OSLO facilitates optical layout in systems with lasers and Gaussian Beam sources</a:t>
            </a:r>
          </a:p>
        </p:txBody>
      </p:sp>
      <p:sp>
        <p:nvSpPr>
          <p:cNvPr id="5124" name="Rectangle 3"/>
          <p:cNvSpPr>
            <a:spLocks noGrp="1" noChangeArrowheads="1"/>
          </p:cNvSpPr>
          <p:nvPr>
            <p:ph idx="1"/>
          </p:nvPr>
        </p:nvSpPr>
        <p:spPr>
          <a:xfrm>
            <a:off x="742686" y="1295400"/>
            <a:ext cx="7924800" cy="1828800"/>
          </a:xfrm>
        </p:spPr>
        <p:txBody>
          <a:bodyPr>
            <a:noAutofit/>
          </a:bodyPr>
          <a:lstStyle/>
          <a:p>
            <a:pPr>
              <a:lnSpc>
                <a:spcPct val="100000"/>
              </a:lnSpc>
              <a:spcBef>
                <a:spcPts val="0"/>
              </a:spcBef>
              <a:spcAft>
                <a:spcPts val="0"/>
              </a:spcAft>
            </a:pPr>
            <a:r>
              <a:rPr lang="en-US" altLang="en-US" sz="2000" dirty="0">
                <a:solidFill>
                  <a:schemeClr val="bg1">
                    <a:lumMod val="50000"/>
                  </a:schemeClr>
                </a:solidFill>
                <a:latin typeface="Times New Roman" panose="02020603050405020304" pitchFamily="18" charset="0"/>
                <a:cs typeface="Times New Roman" panose="02020603050405020304" pitchFamily="18" charset="0"/>
              </a:rPr>
              <a:t>In this tutorial set of videos we are covering paraxial analysis for non-skew (symmetric) Gaussian beams.</a:t>
            </a:r>
          </a:p>
          <a:p>
            <a:pPr>
              <a:lnSpc>
                <a:spcPct val="100000"/>
              </a:lnSpc>
              <a:spcBef>
                <a:spcPts val="0"/>
              </a:spcBef>
              <a:spcAft>
                <a:spcPts val="0"/>
              </a:spcAft>
            </a:pPr>
            <a:endParaRPr lang="en-US" altLang="en-US" sz="2000" dirty="0">
              <a:solidFill>
                <a:schemeClr val="bg2">
                  <a:lumMod val="50000"/>
                </a:schemeClr>
              </a:solidFill>
              <a:latin typeface="Times New Roman" panose="02020603050405020304" pitchFamily="18" charset="0"/>
              <a:cs typeface="Times New Roman" panose="02020603050405020304" pitchFamily="18" charset="0"/>
            </a:endParaRPr>
          </a:p>
          <a:p>
            <a:pPr marL="457200" indent="-457200">
              <a:lnSpc>
                <a:spcPct val="100000"/>
              </a:lnSpc>
              <a:spcBef>
                <a:spcPts val="0"/>
              </a:spcBef>
              <a:spcAft>
                <a:spcPts val="0"/>
              </a:spcAft>
              <a:buFont typeface="+mj-lt"/>
              <a:buAutoNum type="arabicPeriod" startAt="3"/>
            </a:pPr>
            <a:r>
              <a:rPr lang="en-US" altLang="en-US" sz="2000" b="1" dirty="0">
                <a:latin typeface="Times New Roman" panose="02020603050405020304" pitchFamily="18" charset="0"/>
                <a:cs typeface="Times New Roman" panose="02020603050405020304" pitchFamily="18" charset="0"/>
              </a:rPr>
              <a:t>Running Gaussian Beam Tracing.</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Select “Paraxial Gaussian Beam (ABCD)” under the source menu.</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Specify a HeNe beam that has a beam waist of 0.25 mm and a waist distance of zero (located in the object plane). So the only number to change is the “Waist ss (w0)” to 0.25 mm (the lens units are mm).</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Push the print beam data button and review the data in the text window.</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Plot the beam spot size and investigate the beam using the slider.</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(Optional) We can place a dummy surface in the focal shifted location for the beam waist in image space. Repeat the analysis with the dummy surface. </a:t>
            </a:r>
          </a:p>
          <a:p>
            <a:pPr marL="692150" lvl="1" indent="-457200">
              <a:lnSpc>
                <a:spcPct val="100000"/>
              </a:lnSpc>
              <a:spcBef>
                <a:spcPts val="0"/>
              </a:spcBef>
              <a:spcAft>
                <a:spcPts val="0"/>
              </a:spcAft>
              <a:buFont typeface="+mj-lt"/>
              <a:buAutoNum type="alphaLcPeriod"/>
            </a:pPr>
            <a:r>
              <a:rPr lang="en-US" altLang="en-US" sz="2000" dirty="0">
                <a:latin typeface="Times New Roman" panose="02020603050405020304" pitchFamily="18" charset="0"/>
                <a:cs typeface="Times New Roman" panose="02020603050405020304" pitchFamily="18" charset="0"/>
              </a:rPr>
              <a:t>(Optional) You can use the notes section to store beam parameters.</a:t>
            </a:r>
          </a:p>
          <a:p>
            <a:pPr lvl="1">
              <a:lnSpc>
                <a:spcPct val="100000"/>
              </a:lnSpc>
              <a:spcBef>
                <a:spcPts val="0"/>
              </a:spcBef>
              <a:spcAft>
                <a:spcPts val="0"/>
              </a:spcAft>
            </a:pPr>
            <a:endParaRPr lang="en-US" altLang="en-US" sz="2000" dirty="0">
              <a:latin typeface="Times New Roman" panose="02020603050405020304" pitchFamily="18" charset="0"/>
              <a:cs typeface="Times New Roman" panose="02020603050405020304" pitchFamily="18" charset="0"/>
            </a:endParaRPr>
          </a:p>
        </p:txBody>
      </p:sp>
      <p:sp>
        <p:nvSpPr>
          <p:cNvPr id="6" name="Footer Placeholder 3"/>
          <p:cNvSpPr>
            <a:spLocks noGrp="1"/>
          </p:cNvSpPr>
          <p:nvPr>
            <p:ph type="ftr" sz="quarter" idx="11"/>
          </p:nvPr>
        </p:nvSpPr>
        <p:spPr>
          <a:xfrm>
            <a:off x="3429000" y="6552596"/>
            <a:ext cx="2895600" cy="365125"/>
          </a:xfrm>
        </p:spPr>
        <p:txBody>
          <a:bodyPr/>
          <a:lstStyle/>
          <a:p>
            <a:fld id="{5F3903BC-53E7-4800-97AF-58D01E075FB1}" type="slidenum">
              <a:rPr lang="en-US" b="1" smtClean="0">
                <a:solidFill>
                  <a:schemeClr val="bg2"/>
                </a:solidFill>
              </a:rPr>
              <a:pPr/>
              <a:t>9</a:t>
            </a:fld>
            <a:r>
              <a:rPr lang="en-US" dirty="0"/>
              <a:t> </a:t>
            </a:r>
          </a:p>
        </p:txBody>
      </p:sp>
    </p:spTree>
    <p:extLst>
      <p:ext uri="{BB962C8B-B14F-4D97-AF65-F5344CB8AC3E}">
        <p14:creationId xmlns:p14="http://schemas.microsoft.com/office/powerpoint/2010/main" val="3365207425"/>
      </p:ext>
    </p:extLst>
  </p:cSld>
  <p:clrMapOvr>
    <a:masterClrMapping/>
  </p:clrMapOvr>
</p:sld>
</file>

<file path=ppt/theme/theme1.xml><?xml version="1.0" encoding="utf-8"?>
<a:theme xmlns:a="http://schemas.openxmlformats.org/drawingml/2006/main" name="Lambda Research Corpor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2598</TotalTime>
  <Words>1905</Words>
  <Application>Microsoft Office PowerPoint</Application>
  <PresentationFormat>On-screen Show (4:3)</PresentationFormat>
  <Paragraphs>153</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Times New Roman</vt:lpstr>
      <vt:lpstr>Lambda Research Corporation</vt:lpstr>
      <vt:lpstr>gaussian beams</vt:lpstr>
      <vt:lpstr>OSLO facilitates optical layout in systems with lasers and Gaussian Beam sources</vt:lpstr>
      <vt:lpstr>OSLO facilitates optical layout in systems with lasers and Gaussian Beam sources</vt:lpstr>
      <vt:lpstr>OSLO facilitates optical layout in systems with lasers and Gaussian Beam sources</vt:lpstr>
      <vt:lpstr>OSLO facilitates optical layout in systems with lasers and Gaussian Beam sources</vt:lpstr>
      <vt:lpstr>OSLO facilitates optical layout in systems with lasers and Gaussian Beam sources</vt:lpstr>
      <vt:lpstr>OSLO facilitates optical layout in systems with lasers and Gaussian Beam sources</vt:lpstr>
      <vt:lpstr>OSLO facilitates optical layout in systems with lasers and Gaussian Beam sources</vt:lpstr>
      <vt:lpstr>OSLO facilitates optical layout in systems with lasers and Gaussian Beam sources</vt:lpstr>
      <vt:lpstr>OSLO facilitates optical layout in systems with lasers and Gaussian Beam sources</vt:lpstr>
      <vt:lpstr>OSLO facilitates optical layout in systems with lasers and Gaussian Beam sources</vt:lpstr>
      <vt:lpstr>OSLO facilitates optical layout in systems with lasers and Gaussian Beam sources</vt:lpstr>
      <vt:lpstr>OSLO facilitates optical layout in systems with lasers and Gaussian Beam sources</vt:lpstr>
      <vt:lpstr>OSLO facilitates optical layout in systems with lasers and Gaussian Beam sources</vt:lpstr>
      <vt:lpstr>OSLO facilitates optical layout in systems with lasers and Gaussian Beam sources</vt:lpstr>
      <vt:lpstr>OSLO facilitates optical layout in systems with lasers and Gaussian Beam sources</vt:lpstr>
    </vt:vector>
  </TitlesOfParts>
  <Company>Lambda Research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Lambda Research Corporation</dc:title>
  <dc:creator>Ryan McMeniman</dc:creator>
  <cp:lastModifiedBy>Richie Youngworth</cp:lastModifiedBy>
  <cp:revision>173</cp:revision>
  <cp:lastPrinted>2014-02-18T22:30:34Z</cp:lastPrinted>
  <dcterms:created xsi:type="dcterms:W3CDTF">2014-02-06T21:57:37Z</dcterms:created>
  <dcterms:modified xsi:type="dcterms:W3CDTF">2020-01-29T23:30:20Z</dcterms:modified>
</cp:coreProperties>
</file>