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80" r:id="rId13"/>
    <p:sldId id="276" r:id="rId14"/>
    <p:sldId id="279" r:id="rId15"/>
    <p:sldId id="277" r:id="rId16"/>
    <p:sldId id="28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91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138" y="216"/>
      </p:cViewPr>
      <p:guideLst>
        <p:guide orient="horz"/>
        <p:guide orient="horz" pos="9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340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E5BE45-7824-4CA5-8E57-AE5476AFE6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93A67E-141C-4AD6-B9FC-858F8ADB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F1D976-FE2D-4444-9788-E32A341ECBC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EA04CA-59BA-4C41-B570-70ED2949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0"/>
            <a:ext cx="12192000" cy="6096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675547" y="4435366"/>
            <a:ext cx="7399867" cy="685800"/>
          </a:xfrm>
        </p:spPr>
        <p:txBody>
          <a:bodyPr lIns="0" tIns="0" rIns="0" bIns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2000" b="1" kern="1200" cap="all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OSLO Webinar series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299" y="5105400"/>
            <a:ext cx="4978400" cy="304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lang="en-US" sz="1600" b="0" kern="1200" cap="none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40516" y="5361296"/>
            <a:ext cx="2844800" cy="268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4933" y="6604172"/>
            <a:ext cx="4758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2020</a:t>
            </a:r>
            <a:r>
              <a:rPr lang="en-US" sz="900" b="1" kern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‒ </a:t>
            </a:r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192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524933" y="6604172"/>
            <a:ext cx="6790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9619" y="169161"/>
            <a:ext cx="11295797" cy="9144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148" y="1295400"/>
            <a:ext cx="6705600" cy="5105400"/>
          </a:xfrm>
        </p:spPr>
        <p:txBody>
          <a:bodyPr>
            <a:normAutofit/>
          </a:bodyPr>
          <a:lstStyle>
            <a:lvl1pPr marL="2349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21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93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6614910"/>
            <a:ext cx="1140616" cy="209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8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3DDF26-7250-459A-BCD7-E3BDD822089E}"/>
              </a:ext>
            </a:extLst>
          </p:cNvPr>
          <p:cNvSpPr txBox="1"/>
          <p:nvPr userDrawn="1"/>
        </p:nvSpPr>
        <p:spPr>
          <a:xfrm>
            <a:off x="524933" y="6604172"/>
            <a:ext cx="4758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2020</a:t>
            </a:r>
            <a:r>
              <a:rPr lang="en-US" sz="900" b="1" kern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‒ </a:t>
            </a:r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29388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8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803" y="304800"/>
            <a:ext cx="11295797" cy="685800"/>
          </a:xfrm>
        </p:spPr>
        <p:txBody>
          <a:bodyPr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3512" y="1295400"/>
            <a:ext cx="5379288" cy="5181600"/>
          </a:xfrm>
        </p:spPr>
        <p:txBody>
          <a:bodyPr>
            <a:normAutofit/>
          </a:bodyPr>
          <a:lstStyle>
            <a:lvl1pPr marL="2349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21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93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2756" y="1295400"/>
            <a:ext cx="5379288" cy="5181600"/>
          </a:xfrm>
        </p:spPr>
        <p:txBody>
          <a:bodyPr>
            <a:normAutofit/>
          </a:bodyPr>
          <a:lstStyle>
            <a:lvl1pPr marL="2349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21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22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9350" indent="-2349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6614910"/>
            <a:ext cx="1140616" cy="209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3122D9-16BD-4D2B-98EA-F259D2A386D6}"/>
              </a:ext>
            </a:extLst>
          </p:cNvPr>
          <p:cNvSpPr txBox="1"/>
          <p:nvPr userDrawn="1"/>
        </p:nvSpPr>
        <p:spPr>
          <a:xfrm>
            <a:off x="524933" y="6604172"/>
            <a:ext cx="4758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2020</a:t>
            </a:r>
            <a:r>
              <a:rPr lang="en-US" sz="900" b="1" kern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‒ </a:t>
            </a:r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14129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803" y="304800"/>
            <a:ext cx="11295797" cy="685800"/>
          </a:xfrm>
        </p:spPr>
        <p:txBody>
          <a:bodyPr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6614910"/>
            <a:ext cx="1140616" cy="209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0A3AB-DAA7-45AE-BD7E-CE012FB1484C}"/>
              </a:ext>
            </a:extLst>
          </p:cNvPr>
          <p:cNvSpPr txBox="1"/>
          <p:nvPr userDrawn="1"/>
        </p:nvSpPr>
        <p:spPr>
          <a:xfrm>
            <a:off x="524933" y="6604172"/>
            <a:ext cx="6790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97E81-4D6B-42DD-8752-5A32BDD93AC1}"/>
              </a:ext>
            </a:extLst>
          </p:cNvPr>
          <p:cNvSpPr txBox="1"/>
          <p:nvPr userDrawn="1"/>
        </p:nvSpPr>
        <p:spPr>
          <a:xfrm>
            <a:off x="524933" y="6604172"/>
            <a:ext cx="4758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2020</a:t>
            </a:r>
            <a:r>
              <a:rPr lang="en-US" sz="900" b="1" kern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‒ </a:t>
            </a:r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4556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572" y="1000126"/>
            <a:ext cx="5418667" cy="509587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761" y="1000126"/>
            <a:ext cx="5418667" cy="509587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3A9B2-5357-4B68-9959-1AE0EE954CB6}"/>
              </a:ext>
            </a:extLst>
          </p:cNvPr>
          <p:cNvSpPr txBox="1"/>
          <p:nvPr userDrawn="1"/>
        </p:nvSpPr>
        <p:spPr>
          <a:xfrm>
            <a:off x="524933" y="6604172"/>
            <a:ext cx="4758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2020</a:t>
            </a:r>
            <a:r>
              <a:rPr lang="en-US" sz="900" b="1" kern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‒ </a:t>
            </a:r>
            <a:r>
              <a:rPr lang="en-US" sz="9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32740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DCF8-2722-4B38-864E-D76F640A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5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495800"/>
            <a:ext cx="7176500" cy="685800"/>
          </a:xfrm>
        </p:spPr>
        <p:txBody>
          <a:bodyPr/>
          <a:lstStyle/>
          <a:p>
            <a:r>
              <a:rPr lang="en-US" u="sng" dirty="0">
                <a:effectLst/>
              </a:rPr>
              <a:t>O</a:t>
            </a:r>
            <a:r>
              <a:rPr lang="en-US" dirty="0">
                <a:effectLst/>
              </a:rPr>
              <a:t>ptics </a:t>
            </a:r>
            <a:r>
              <a:rPr lang="en-US" u="sng" dirty="0">
                <a:effectLst/>
              </a:rPr>
              <a:t>s</a:t>
            </a:r>
            <a:r>
              <a:rPr lang="en-US" dirty="0">
                <a:effectLst/>
              </a:rPr>
              <a:t>oftware for </a:t>
            </a:r>
            <a:r>
              <a:rPr lang="en-US" u="sng" dirty="0">
                <a:effectLst/>
              </a:rPr>
              <a:t>l</a:t>
            </a:r>
            <a:r>
              <a:rPr lang="en-US" dirty="0">
                <a:effectLst/>
              </a:rPr>
              <a:t>ayout and </a:t>
            </a:r>
            <a:r>
              <a:rPr lang="en-US" u="sng" dirty="0">
                <a:effectLst/>
              </a:rPr>
              <a:t>o</a:t>
            </a:r>
            <a:r>
              <a:rPr lang="en-US" dirty="0">
                <a:effectLst/>
              </a:rPr>
              <a:t>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89897"/>
            <a:ext cx="5563360" cy="244415"/>
          </a:xfrm>
        </p:spPr>
        <p:txBody>
          <a:bodyPr/>
          <a:lstStyle/>
          <a:p>
            <a:r>
              <a:rPr lang="en-US" dirty="0">
                <a:effectLst/>
              </a:rPr>
              <a:t>Lambda Research Corporation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86400" y="5181600"/>
            <a:ext cx="64907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600" b="0" kern="1200" cap="none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/>
              </a:rPr>
              <a:t>Powerful optical design and engineering at your fingertips</a:t>
            </a:r>
          </a:p>
        </p:txBody>
      </p:sp>
      <p:pic>
        <p:nvPicPr>
          <p:cNvPr id="10" name="Picture 9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2519A1BE-5303-4229-9C59-9855C5B8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EC3A5-2CA5-4D35-BBCF-7A3D379BC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D7F1885-598C-41E1-8DC0-1B51599B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198942"/>
            <a:ext cx="5396960" cy="333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Challenging lenses for use in photolithography and microscopy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759315A-41ED-4137-BBE8-2900B02C610D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57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D7F1885-598C-41E1-8DC0-1B51599B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198942"/>
            <a:ext cx="5396960" cy="3332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CAAFA-631D-4087-A654-0620F81D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73" y="2198942"/>
            <a:ext cx="5396960" cy="3355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Challenging lenses for use in photolithography and microscopy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791E1E7-1274-485E-B07D-5A72521755F6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873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Laser systems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07FD30-3BC8-4476-85C7-A52CACF9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49424"/>
            <a:ext cx="5394960" cy="337006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1BA59D2-F7FB-4631-ADBF-EFEF7025FC26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95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EE0B1B9-6A14-4A0B-B9D5-1A5B608C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26" y="2242784"/>
            <a:ext cx="5392789" cy="3368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Laser systems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07FD30-3BC8-4476-85C7-A52CACF9F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49424"/>
            <a:ext cx="5394960" cy="3370063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2EE3E8A-2696-4C80-9358-2E23AFA85A8D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605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Success with numerous additional applications and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94E251-0203-4666-AC5E-FD70C6B4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21445"/>
            <a:ext cx="5397742" cy="337180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DD435E7-4D5B-4A5A-9B6A-78C4449B582C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10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45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Success with numerous additional applications and systems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CB72F-CD3E-4695-97C7-F3607AAB4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73" y="2221445"/>
            <a:ext cx="5397743" cy="337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94E251-0203-4666-AC5E-FD70C6B4F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21445"/>
            <a:ext cx="5397742" cy="337180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C5E5D4C-3200-49FD-B4D2-2BB4A6C3CD45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10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5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33400" y="1607037"/>
            <a:ext cx="582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Designed to work in tandem with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C5E5D4C-3200-49FD-B4D2-2BB4A6C3CD45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10</a:t>
            </a:r>
            <a:r>
              <a:rPr lang="en-US" dirty="0"/>
              <a:t> </a:t>
            </a:r>
          </a:p>
        </p:txBody>
      </p:sp>
      <p:pic>
        <p:nvPicPr>
          <p:cNvPr id="7" name="Picture 6" descr="A picture containing computer, sitting, computer&#10;&#10;Description automatically generated">
            <a:extLst>
              <a:ext uri="{FF2B5EF4-FFF2-40B4-BE49-F238E27FC236}">
                <a16:creationId xmlns:a16="http://schemas.microsoft.com/office/drawing/2014/main" id="{90B8761A-1CF8-4B2A-BA2D-E1D67556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501490"/>
            <a:ext cx="4572000" cy="795867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0B1B881-00F0-4623-AD59-9E1846A6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2499"/>
            <a:ext cx="4668446" cy="33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0658C4-FF6F-4E46-A729-34C31345849F}"/>
              </a:ext>
            </a:extLst>
          </p:cNvPr>
          <p:cNvSpPr/>
          <p:nvPr/>
        </p:nvSpPr>
        <p:spPr>
          <a:xfrm>
            <a:off x="7239000" y="3735429"/>
            <a:ext cx="3469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Non-sequential ray-trace for a projector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94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B265C2-3278-4CCF-A94F-C5B31862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35512"/>
            <a:ext cx="6326303" cy="3951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96DC3-9858-4E08-9A02-E144B2DD26AF}"/>
              </a:ext>
            </a:extLst>
          </p:cNvPr>
          <p:cNvSpPr txBox="1"/>
          <p:nvPr/>
        </p:nvSpPr>
        <p:spPr>
          <a:xfrm>
            <a:off x="2636996" y="1295400"/>
            <a:ext cx="288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Forming Images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7E4F3F7-9664-49FB-B188-1B7EE0A4735B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849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D2FBB-64BE-44AE-9398-F4A44DD6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35512"/>
            <a:ext cx="6326300" cy="3951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60D82-ABA1-4C21-9115-67A631F43BC3}"/>
              </a:ext>
            </a:extLst>
          </p:cNvPr>
          <p:cNvSpPr txBox="1"/>
          <p:nvPr/>
        </p:nvSpPr>
        <p:spPr>
          <a:xfrm>
            <a:off x="1040529" y="1276673"/>
            <a:ext cx="585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Accurately Separate Wavelengths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E7BF3-1536-4C00-92D1-3803254E4F44}"/>
              </a:ext>
            </a:extLst>
          </p:cNvPr>
          <p:cNvSpPr txBox="1"/>
          <p:nvPr/>
        </p:nvSpPr>
        <p:spPr>
          <a:xfrm>
            <a:off x="8690422" y="1099129"/>
            <a:ext cx="197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Forming Images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8A5E2-FFA4-43D2-9FED-ADD34B05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532217"/>
            <a:ext cx="3200400" cy="1999189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705F494-6A7F-4CAF-9361-CB2657268870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632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D2FBB-64BE-44AE-9398-F4A44DD6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911434"/>
            <a:ext cx="3200400" cy="1999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60D82-ABA1-4C21-9115-67A631F43BC3}"/>
              </a:ext>
            </a:extLst>
          </p:cNvPr>
          <p:cNvSpPr txBox="1"/>
          <p:nvPr/>
        </p:nvSpPr>
        <p:spPr>
          <a:xfrm>
            <a:off x="2096562" y="1276672"/>
            <a:ext cx="3640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Condensing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E7BF3-1536-4C00-92D1-3803254E4F44}"/>
              </a:ext>
            </a:extLst>
          </p:cNvPr>
          <p:cNvSpPr txBox="1"/>
          <p:nvPr/>
        </p:nvSpPr>
        <p:spPr>
          <a:xfrm>
            <a:off x="8690422" y="1115618"/>
            <a:ext cx="197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Forming Images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8A5E2-FFA4-43D2-9FED-ADD34B05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532217"/>
            <a:ext cx="3200400" cy="19991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B63403-8AA9-4B90-B7D4-E1D81F9C43F0}"/>
              </a:ext>
            </a:extLst>
          </p:cNvPr>
          <p:cNvSpPr txBox="1"/>
          <p:nvPr/>
        </p:nvSpPr>
        <p:spPr>
          <a:xfrm>
            <a:off x="7477662" y="3539132"/>
            <a:ext cx="439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Accurately Separating Wavelengths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BF212F-BC72-453A-B74A-AA795CFB0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935512"/>
            <a:ext cx="6326301" cy="3951842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F0E0989-8DB2-4A4D-B927-E60E29D72DD3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10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60D82-ABA1-4C21-9115-67A631F43BC3}"/>
              </a:ext>
            </a:extLst>
          </p:cNvPr>
          <p:cNvSpPr txBox="1"/>
          <p:nvPr/>
        </p:nvSpPr>
        <p:spPr>
          <a:xfrm>
            <a:off x="602104" y="1214776"/>
            <a:ext cx="1115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Used on COSTAR Program to Correct the Hubble Space Telescope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1B1D6-4548-4637-8162-5A8B8DA0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836" y="1799551"/>
            <a:ext cx="6636328" cy="4145506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B347F93-3252-4B76-8D3A-52CE821F6199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376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pic>
        <p:nvPicPr>
          <p:cNvPr id="1026" name="Picture 2" descr="COSTAR Installation">
            <a:extLst>
              <a:ext uri="{FF2B5EF4-FFF2-40B4-BE49-F238E27FC236}">
                <a16:creationId xmlns:a16="http://schemas.microsoft.com/office/drawing/2014/main" id="{4D416078-3352-4E72-8E2B-41421378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3" y="1862538"/>
            <a:ext cx="3792537" cy="26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is Hubble image captures Caldwell 78 (or NGC 6541), a globular star cluster roughly 22,000 light-years from Earth.">
            <a:extLst>
              <a:ext uri="{FF2B5EF4-FFF2-40B4-BE49-F238E27FC236}">
                <a16:creationId xmlns:a16="http://schemas.microsoft.com/office/drawing/2014/main" id="{27121567-1A38-4510-B03E-6182AF40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436"/>
            <a:ext cx="2594029" cy="22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ubble Space Telescope's most fantastic images 30 years on ...">
            <a:extLst>
              <a:ext uri="{FF2B5EF4-FFF2-40B4-BE49-F238E27FC236}">
                <a16:creationId xmlns:a16="http://schemas.microsoft.com/office/drawing/2014/main" id="{15CF5764-7D74-49D7-B46B-8BF20EA8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29" y="4326457"/>
            <a:ext cx="3996963" cy="20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Hubble Space Telescope's Finest Photos | Science ...">
            <a:extLst>
              <a:ext uri="{FF2B5EF4-FFF2-40B4-BE49-F238E27FC236}">
                <a16:creationId xmlns:a16="http://schemas.microsoft.com/office/drawing/2014/main" id="{B865E00D-52CB-457B-866E-1EB77CBF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3" y="1862538"/>
            <a:ext cx="316039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602104" y="1214776"/>
            <a:ext cx="1115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Used on COSTAR Program to Correct the Hubble Space Telescope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37D9B-E90D-4539-91E2-4383130D522E}"/>
              </a:ext>
            </a:extLst>
          </p:cNvPr>
          <p:cNvSpPr txBox="1"/>
          <p:nvPr/>
        </p:nvSpPr>
        <p:spPr>
          <a:xfrm>
            <a:off x="685800" y="5083273"/>
            <a:ext cx="416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Images from NASA/ESA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10E08C6-8E66-4C00-8FD6-0326CED09886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963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2216690" y="1214776"/>
            <a:ext cx="792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Engineering the James Webb Space Telescope</a:t>
            </a:r>
          </a:p>
        </p:txBody>
      </p:sp>
      <p:pic>
        <p:nvPicPr>
          <p:cNvPr id="7" name="Picture 6" descr="A picture containing food, toy&#10;&#10;Description automatically generated">
            <a:extLst>
              <a:ext uri="{FF2B5EF4-FFF2-40B4-BE49-F238E27FC236}">
                <a16:creationId xmlns:a16="http://schemas.microsoft.com/office/drawing/2014/main" id="{5F918437-C737-4C65-8B88-0F1CFC063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55" y="2558209"/>
            <a:ext cx="3489219" cy="3505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1C0DFC-0CDD-4188-A214-CE4B34917717}"/>
              </a:ext>
            </a:extLst>
          </p:cNvPr>
          <p:cNvSpPr txBox="1"/>
          <p:nvPr/>
        </p:nvSpPr>
        <p:spPr>
          <a:xfrm>
            <a:off x="6629400" y="5438684"/>
            <a:ext cx="3193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Image from NASA</a:t>
            </a:r>
          </a:p>
        </p:txBody>
      </p:sp>
      <p:pic>
        <p:nvPicPr>
          <p:cNvPr id="16" name="Picture 15" descr="A picture containing indoor, toy, sitting, table&#10;&#10;Description automatically generated">
            <a:extLst>
              <a:ext uri="{FF2B5EF4-FFF2-40B4-BE49-F238E27FC236}">
                <a16:creationId xmlns:a16="http://schemas.microsoft.com/office/drawing/2014/main" id="{F4A8D433-F364-4322-B1BA-28394E6C1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26" y="1990539"/>
            <a:ext cx="4534415" cy="3398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EFFCC-CDE1-4ADB-A57C-2ABE2EC26526}"/>
              </a:ext>
            </a:extLst>
          </p:cNvPr>
          <p:cNvSpPr/>
          <p:nvPr/>
        </p:nvSpPr>
        <p:spPr>
          <a:xfrm>
            <a:off x="633689" y="2177860"/>
            <a:ext cx="469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Segmented hexagonal mirror modeling in OSLO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A175D0EE-DED4-46B9-8323-A90E629B2CB8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8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943600" y="1366896"/>
            <a:ext cx="549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Zoom systems and multiconfiguration</a:t>
            </a:r>
          </a:p>
          <a:p>
            <a:pPr algn="ctr"/>
            <a:r>
              <a:rPr lang="en-US" sz="2400" b="1" dirty="0"/>
              <a:t>Up to 300:1 achieved using OSLO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118D0-F0DD-49AE-B3C6-514E9179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0" y="1196155"/>
            <a:ext cx="5044510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188C3-389E-4D38-81CE-2FCDCC7F8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542" y="2279936"/>
            <a:ext cx="5733631" cy="358162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C3F874F-86E0-4A56-A581-79BA7E445888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28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9D3E-F857-4BFB-95EE-C3F99B4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9161"/>
            <a:ext cx="8709816" cy="745239"/>
          </a:xfrm>
        </p:spPr>
        <p:txBody>
          <a:bodyPr/>
          <a:lstStyle/>
          <a:p>
            <a:pPr algn="ctr"/>
            <a:r>
              <a:rPr lang="en-US" dirty="0"/>
              <a:t>Optical design and engineering</a:t>
            </a:r>
          </a:p>
        </p:txBody>
      </p:sp>
      <p:pic>
        <p:nvPicPr>
          <p:cNvPr id="3" name="Picture 2" descr="S:\Lambda Research\Graphics\Lambda Logo 072513\Lambda Research Corporation Logo 072513 RGB_PNG.png">
            <a:extLst>
              <a:ext uri="{FF2B5EF4-FFF2-40B4-BE49-F238E27FC236}">
                <a16:creationId xmlns:a16="http://schemas.microsoft.com/office/drawing/2014/main" id="{3900EBA1-07D2-473D-811C-122B57D7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2464464" cy="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8E9A-4860-42B7-AB45-0438647A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33"/>
            <a:ext cx="2576945" cy="63176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172965B-8984-40B8-A0A9-3CC815EA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8337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75806D2-E036-4CA2-BC81-3E37E50DE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4555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1DCFA05-A068-4C22-9796-D7EE7B41C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0737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5AC3F6F-1373-4BA7-BF24-767BA7C59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7076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523C9-E35B-46B1-88AE-1CB51170BFC1}"/>
              </a:ext>
            </a:extLst>
          </p:cNvPr>
          <p:cNvSpPr txBox="1"/>
          <p:nvPr/>
        </p:nvSpPr>
        <p:spPr>
          <a:xfrm>
            <a:off x="580534" y="1275535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Camera systems including compact camera lenses</a:t>
            </a:r>
          </a:p>
        </p:txBody>
      </p:sp>
      <p:pic>
        <p:nvPicPr>
          <p:cNvPr id="10" name="Picture 9" descr="Graphical user interface, application, scatter chart&#10;&#10;Description automatically generated">
            <a:extLst>
              <a:ext uri="{FF2B5EF4-FFF2-40B4-BE49-F238E27FC236}">
                <a16:creationId xmlns:a16="http://schemas.microsoft.com/office/drawing/2014/main" id="{57E0EFEB-A0A4-480D-BF44-10BD8272C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6" y="2052228"/>
            <a:ext cx="8929257" cy="3684425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1244A4C-1680-4A06-9DC0-B98412F6134E}"/>
              </a:ext>
            </a:extLst>
          </p:cNvPr>
          <p:cNvSpPr txBox="1">
            <a:spLocks/>
          </p:cNvSpPr>
          <p:nvPr/>
        </p:nvSpPr>
        <p:spPr>
          <a:xfrm>
            <a:off x="4572000" y="65562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2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mbda Research Corpo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207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Lambda Research Corporation</vt:lpstr>
      <vt:lpstr>Optics software for layout and optimization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  <vt:lpstr>Optical design and engineering</vt:lpstr>
    </vt:vector>
  </TitlesOfParts>
  <Company>Lambda Research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 Research Corporation</dc:title>
  <cp:lastModifiedBy>Richie Youngworth</cp:lastModifiedBy>
  <cp:revision>161</cp:revision>
  <cp:lastPrinted>2014-02-18T22:30:34Z</cp:lastPrinted>
  <dcterms:created xsi:type="dcterms:W3CDTF">2014-02-06T21:57:37Z</dcterms:created>
  <dcterms:modified xsi:type="dcterms:W3CDTF">2020-12-11T20:38:20Z</dcterms:modified>
</cp:coreProperties>
</file>